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5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5143500" type="screen16x9"/>
  <p:notesSz cx="6858000" cy="9144000"/>
  <p:embeddedFontLst>
    <p:embeddedFont>
      <p:font typeface="Itim" panose="02020500000000000000" charset="-34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Wingdings 3" panose="05040102010807070707" pitchFamily="18" charset="2"/>
      <p:regular r:id="rId13"/>
    </p:embeddedFont>
    <p:embeddedFont>
      <p:font typeface="華康娃娃體(P)" panose="040B0500000000000000" pitchFamily="82" charset="-120"/>
      <p:regular r:id="rId14"/>
    </p:embeddedFont>
    <p:embeddedFont>
      <p:font typeface="微軟正黑體" panose="020B0604030504040204" pitchFamily="34" charset="-120"/>
      <p:regular r:id="rId15"/>
      <p:bold r:id="rId16"/>
    </p:embeddedFont>
    <p:embeddedFont>
      <p:font typeface="標楷體" panose="03000509000000000000" pitchFamily="65" charset="-12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DC42A4-CB3F-45E7-9DBC-CC0EAC7C6630}">
  <a:tblStyle styleId="{82DC42A4-CB3F-45E7-9DBC-CC0EAC7C66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25" autoAdjust="0"/>
  </p:normalViewPr>
  <p:slideViewPr>
    <p:cSldViewPr snapToGrid="0">
      <p:cViewPr varScale="1">
        <p:scale>
          <a:sx n="82" d="100"/>
          <a:sy n="82" d="100"/>
        </p:scale>
        <p:origin x="756" y="6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56170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5921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1047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5751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7197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25635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67013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02254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9088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5637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0712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75554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0976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31144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91912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81943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9049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251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ransition spd="slow">
    <p:randomBar dir="vert"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1330890" y="1512998"/>
            <a:ext cx="5269202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altLang="zh-TW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</a:t>
            </a:r>
            <a:br>
              <a:rPr lang="zh-TW" altLang="en-US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班親會簡報</a:t>
            </a:r>
            <a:endParaRPr lang="zh-CN" altLang="en-US" sz="4800" dirty="0">
              <a:solidFill>
                <a:schemeClr val="tx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251642" y="3634154"/>
            <a:ext cx="4440300" cy="52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新竹市香山區頂埔國民小學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5BCB8FE-AF89-4857-AD97-8B7B6F67C93F}"/>
              </a:ext>
            </a:extLst>
          </p:cNvPr>
          <p:cNvGrpSpPr/>
          <p:nvPr/>
        </p:nvGrpSpPr>
        <p:grpSpPr>
          <a:xfrm rot="337780">
            <a:off x="6339937" y="207090"/>
            <a:ext cx="2048591" cy="925445"/>
            <a:chOff x="3216951" y="225764"/>
            <a:chExt cx="1700100" cy="736731"/>
          </a:xfrm>
        </p:grpSpPr>
        <p:grpSp>
          <p:nvGrpSpPr>
            <p:cNvPr id="4" name="Google Shape;2690;p84">
              <a:extLst>
                <a:ext uri="{FF2B5EF4-FFF2-40B4-BE49-F238E27FC236}">
                  <a16:creationId xmlns:a16="http://schemas.microsoft.com/office/drawing/2014/main" id="{34C770C1-B4C1-4198-9340-BB20DB30899A}"/>
                </a:ext>
              </a:extLst>
            </p:cNvPr>
            <p:cNvGrpSpPr/>
            <p:nvPr/>
          </p:nvGrpSpPr>
          <p:grpSpPr>
            <a:xfrm rot="834005">
              <a:off x="3361667" y="377133"/>
              <a:ext cx="1438307" cy="585362"/>
              <a:chOff x="4345425" y="2175475"/>
              <a:chExt cx="800750" cy="176025"/>
            </a:xfrm>
          </p:grpSpPr>
          <p:sp>
            <p:nvSpPr>
              <p:cNvPr id="5" name="Google Shape;2691;p84">
                <a:extLst>
                  <a:ext uri="{FF2B5EF4-FFF2-40B4-BE49-F238E27FC236}">
                    <a16:creationId xmlns:a16="http://schemas.microsoft.com/office/drawing/2014/main" id="{F6BC87F8-EC74-42C3-96D8-823A32CC3A9F}"/>
                  </a:ext>
                </a:extLst>
              </p:cNvPr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B0D5F7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" name="Google Shape;2692;p84">
                <a:extLst>
                  <a:ext uri="{FF2B5EF4-FFF2-40B4-BE49-F238E27FC236}">
                    <a16:creationId xmlns:a16="http://schemas.microsoft.com/office/drawing/2014/main" id="{A3B63903-0C5C-4525-AF49-A414625A16D6}"/>
                  </a:ext>
                </a:extLst>
              </p:cNvPr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B0D5F7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7" name="Google Shape;2697;p84">
              <a:extLst>
                <a:ext uri="{FF2B5EF4-FFF2-40B4-BE49-F238E27FC236}">
                  <a16:creationId xmlns:a16="http://schemas.microsoft.com/office/drawing/2014/main" id="{22528CFB-FE30-4E6B-9F87-3685F58C922D}"/>
                </a:ext>
              </a:extLst>
            </p:cNvPr>
            <p:cNvSpPr txBox="1"/>
            <p:nvPr/>
          </p:nvSpPr>
          <p:spPr>
            <a:xfrm>
              <a:off x="3216951" y="225764"/>
              <a:ext cx="1700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4400" b="1" dirty="0">
                  <a:solidFill>
                    <a:schemeClr val="dk1"/>
                  </a:solidFill>
                  <a:latin typeface="華康娃娃體(P)" panose="040B0500000000000000" pitchFamily="82" charset="-120"/>
                  <a:ea typeface="華康娃娃體(P)" panose="040B0500000000000000" pitchFamily="82" charset="-120"/>
                  <a:cs typeface="Itim"/>
                  <a:sym typeface="Itim"/>
                </a:rPr>
                <a:t>總務處</a:t>
              </a:r>
              <a:endParaRPr sz="4400" b="1" dirty="0">
                <a:solidFill>
                  <a:schemeClr val="dk1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  <a:cs typeface="Itim"/>
                <a:sym typeface="Itim"/>
              </a:endParaRPr>
            </a:p>
          </p:txBody>
        </p:sp>
      </p:grpSp>
      <p:pic>
        <p:nvPicPr>
          <p:cNvPr id="9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FCE59B4F-10C1-4579-9C80-BB752EAF91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7738" y="439938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375">
        <p:split orient="vert"/>
      </p:transition>
    </mc:Choice>
    <mc:Fallback xmlns="">
      <p:transition spd="slow" advTm="93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34" grpId="0"/>
      <p:bldP spid="15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719804" y="995125"/>
            <a:ext cx="5938533" cy="444084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938534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學年度已完成之各項採購案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ECE9EE0-3089-4914-B609-EBF34F49BD8A}"/>
              </a:ext>
            </a:extLst>
          </p:cNvPr>
          <p:cNvSpPr txBox="1"/>
          <p:nvPr/>
        </p:nvSpPr>
        <p:spPr>
          <a:xfrm>
            <a:off x="1662895" y="1657163"/>
            <a:ext cx="57310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學年度學生用簿本及美勞材料採購案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學年度幼兒園午餐暨點心食材採購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en-US" altLang="zh-TW" sz="2000" dirty="0">
                <a:latin typeface="華康娃娃體(P)" panose="040B0500000000000000" pitchFamily="82" charset="-122"/>
                <a:ea typeface="華康娃娃體(P)" panose="040B0500000000000000" pitchFamily="82" charset="-122"/>
                <a:sym typeface="Wingdings" panose="05000000000000000000" pitchFamily="2" charset="2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完成</a:t>
            </a:r>
            <a:r>
              <a:rPr lang="en-US" altLang="zh-TW" sz="2000" dirty="0">
                <a:latin typeface="華康娃娃體(P)" panose="040B0500000000000000" pitchFamily="82" charset="-122"/>
                <a:ea typeface="華康娃娃體(P)" panose="040B0500000000000000" pitchFamily="82" charset="-122"/>
                <a:sym typeface="Wingdings" panose="05000000000000000000" pitchFamily="2" charset="2"/>
              </a:rPr>
              <a:t>)</a:t>
            </a:r>
            <a:endParaRPr lang="en-US" altLang="zh-TW" sz="2000" dirty="0">
              <a:latin typeface="華康娃娃體(P)" panose="040B0500000000000000" pitchFamily="82" charset="-122"/>
              <a:ea typeface="華康娃娃體(P)" panose="040B0500000000000000" pitchFamily="82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年度消防安全檢查設備改善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華康娃娃體(P)" panose="040B0500000000000000" pitchFamily="82" charset="-122"/>
              <a:ea typeface="華康娃娃體(P)" panose="040B0500000000000000" pitchFamily="8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048490-7FAD-4598-8439-EE4A9B04A5E6}"/>
              </a:ext>
            </a:extLst>
          </p:cNvPr>
          <p:cNvSpPr/>
          <p:nvPr/>
        </p:nvSpPr>
        <p:spPr>
          <a:xfrm>
            <a:off x="643391" y="1952630"/>
            <a:ext cx="954107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zh-TW" altLang="en-US" sz="2000" b="1" dirty="0">
                <a:solidFill>
                  <a:schemeClr val="dk1"/>
                </a:solidFill>
                <a:latin typeface="華康娃娃體(P)" panose="040B0500000000000000" pitchFamily="82" charset="-122"/>
                <a:ea typeface="華康娃娃體(P)" panose="040B0500000000000000" pitchFamily="82" charset="-122"/>
                <a:cs typeface="Itim"/>
                <a:sym typeface="Itim"/>
              </a:rPr>
              <a:t>財物類</a:t>
            </a:r>
            <a:endParaRPr lang="en-US" altLang="zh-TW" sz="2000" b="1" dirty="0">
              <a:solidFill>
                <a:schemeClr val="dk1"/>
              </a:solidFill>
              <a:latin typeface="華康娃娃體(P)" panose="040B0500000000000000" pitchFamily="82" charset="-122"/>
              <a:ea typeface="華康娃娃體(P)" panose="040B0500000000000000" pitchFamily="82" charset="-122"/>
              <a:cs typeface="Itim"/>
              <a:sym typeface="Itim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25E2E68-6434-48EE-890D-78133321C257}"/>
              </a:ext>
            </a:extLst>
          </p:cNvPr>
          <p:cNvSpPr/>
          <p:nvPr/>
        </p:nvSpPr>
        <p:spPr>
          <a:xfrm>
            <a:off x="653290" y="3526223"/>
            <a:ext cx="954107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zh-TW" altLang="en-US" sz="2000" b="1" dirty="0">
                <a:solidFill>
                  <a:schemeClr val="dk1"/>
                </a:solidFill>
                <a:latin typeface="華康娃娃體(P)" panose="040B0500000000000000" pitchFamily="82" charset="-122"/>
                <a:ea typeface="華康娃娃體(P)" panose="040B0500000000000000" pitchFamily="82" charset="-122"/>
                <a:cs typeface="Itim"/>
                <a:sym typeface="Itim"/>
              </a:rPr>
              <a:t>勞務類</a:t>
            </a:r>
            <a:endParaRPr lang="en-US" altLang="zh-TW" sz="2000" b="1" dirty="0">
              <a:solidFill>
                <a:schemeClr val="dk1"/>
              </a:solidFill>
              <a:latin typeface="華康娃娃體(P)" panose="040B0500000000000000" pitchFamily="82" charset="-122"/>
              <a:ea typeface="華康娃娃體(P)" panose="040B0500000000000000" pitchFamily="82" charset="-122"/>
              <a:cs typeface="Itim"/>
              <a:sym typeface="Itim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3C39FD6-5026-4A76-8A01-F67C7AAFA1EC}"/>
              </a:ext>
            </a:extLst>
          </p:cNvPr>
          <p:cNvSpPr txBox="1"/>
          <p:nvPr/>
        </p:nvSpPr>
        <p:spPr>
          <a:xfrm>
            <a:off x="1662895" y="3206297"/>
            <a:ext cx="6691528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tim"/>
              </a:rPr>
              <a:t>幼兒園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與一至五年級戶外教育採購案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學年度六年級畢業旅行採購案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華康娃娃體(P)" panose="040B0500000000000000" pitchFamily="82" charset="-122"/>
                <a:ea typeface="華康娃娃體(P)" panose="040B0500000000000000" pitchFamily="82" charset="-122"/>
                <a:sym typeface="Wingdings" panose="05000000000000000000" pitchFamily="2" charset="2"/>
              </a:rPr>
              <a:t>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年度增進中小學生游泳能力實施計畫採購案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完成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000" dirty="0">
              <a:latin typeface="華康娃娃體(P)" panose="040B0500000000000000" pitchFamily="82" charset="-122"/>
              <a:ea typeface="華康娃娃體(P)" panose="040B0500000000000000" pitchFamily="82" charset="-122"/>
            </a:endParaRPr>
          </a:p>
        </p:txBody>
      </p:sp>
      <p:pic>
        <p:nvPicPr>
          <p:cNvPr id="6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A4A34A35-B92B-4CEA-805B-5C4D36894E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4284" y="4460214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676">
        <p:fade/>
      </p:transition>
    </mc:Choice>
    <mc:Fallback xmlns="">
      <p:transition spd="med" advTm="406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7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animBg="1"/>
      <p:bldP spid="29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8CD48CC-FE8B-4E9F-9D99-78495B22D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" y="-81821"/>
            <a:ext cx="9155126" cy="5225321"/>
          </a:xfrm>
        </p:spPr>
      </p:pic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44E3824A-1F39-4CAB-8BEE-2A75E939D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871A21D5-A377-4E13-AD54-A8AD1AF363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0985" y="4048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67">
        <p:fade/>
      </p:transition>
    </mc:Choice>
    <mc:Fallback xmlns="">
      <p:transition spd="med" advTm="123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E882E-2C27-4128-AEFD-BA5FB7B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57" y="285567"/>
            <a:ext cx="6088674" cy="277141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86D69B4-EAFE-497B-819F-5D345073B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3415" y="0"/>
            <a:ext cx="6424247" cy="5123563"/>
          </a:xfrm>
        </p:spPr>
      </p:pic>
      <p:pic>
        <p:nvPicPr>
          <p:cNvPr id="9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CE0AA71A-E528-4754-833C-BF825297C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9662" y="4084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2069">
        <p:split orient="vert"/>
      </p:transition>
    </mc:Choice>
    <mc:Fallback xmlns="">
      <p:transition spd="slow" advTm="1206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7C020C-2E57-4B7B-B26F-E7FF9BC23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2" y="891253"/>
            <a:ext cx="6740769" cy="416139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2099EE2C-7013-4815-8DE6-3E17A006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90854"/>
            <a:ext cx="6447501" cy="764931"/>
          </a:xfrm>
        </p:spPr>
        <p:txBody>
          <a:bodyPr/>
          <a:lstStyle/>
          <a:p>
            <a:r>
              <a:rPr lang="en-US" altLang="zh-TW" dirty="0"/>
              <a:t>                       </a:t>
            </a:r>
            <a:r>
              <a:rPr lang="en-US" altLang="zh-TW" sz="4000" dirty="0"/>
              <a:t>THANKS</a:t>
            </a:r>
            <a:endParaRPr lang="zh-TW" altLang="en-US" sz="4000" dirty="0"/>
          </a:p>
        </p:txBody>
      </p:sp>
      <p:pic>
        <p:nvPicPr>
          <p:cNvPr id="5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1FBD5F2C-07C2-4E71-B25F-EE110BF9A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3046" y="4189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99">
        <p:fade/>
      </p:transition>
    </mc:Choice>
    <mc:Fallback xmlns="">
      <p:transition spd="med" advTm="9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TM02900688[[fn=多面向]]</Template>
  <TotalTime>660</TotalTime>
  <Words>118</Words>
  <Application>Microsoft Office PowerPoint</Application>
  <PresentationFormat>如螢幕大小 (16:9)</PresentationFormat>
  <Paragraphs>13</Paragraphs>
  <Slides>5</Slides>
  <Notes>2</Notes>
  <HiddenSlides>0</HiddenSlides>
  <MMClips>6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Arial</vt:lpstr>
      <vt:lpstr>華康娃娃體(P)</vt:lpstr>
      <vt:lpstr>標楷體</vt:lpstr>
      <vt:lpstr>Trebuchet MS</vt:lpstr>
      <vt:lpstr>微軟正黑體</vt:lpstr>
      <vt:lpstr>Wingdings</vt:lpstr>
      <vt:lpstr>Itim</vt:lpstr>
      <vt:lpstr>Wingdings 3</vt:lpstr>
      <vt:lpstr>多面向</vt:lpstr>
      <vt:lpstr>114學年度第一學期 班親會簡報</vt:lpstr>
      <vt:lpstr>114學年度已完成之各項採購案</vt:lpstr>
      <vt:lpstr>PowerPoint 簡報</vt:lpstr>
      <vt:lpstr>PowerPoint 簡報</vt:lpstr>
      <vt:lpstr>                      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111學年度第二學期 期末校務會議</dc:title>
  <dc:creator>USER</dc:creator>
  <cp:lastModifiedBy>USER</cp:lastModifiedBy>
  <cp:revision>89</cp:revision>
  <dcterms:modified xsi:type="dcterms:W3CDTF">2025-09-03T01:58:59Z</dcterms:modified>
</cp:coreProperties>
</file>