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0693400" cy="75565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王漢宗顏楷體" panose="02020500000000000000" charset="-120"/>
      <p:regular r:id="rId8"/>
    </p:embeddedFont>
    <p:embeddedFont>
      <p:font typeface="王漢宗特黑體" panose="02020500000000000000" charset="-120"/>
      <p:regular r:id="rId9"/>
    </p:embeddedFont>
    <p:embeddedFont>
      <p:font typeface="Arial Unicode" panose="02020500000000000000" charset="-120"/>
      <p:regular r:id="rId10"/>
    </p:embeddedFont>
    <p:embeddedFont>
      <p:font typeface="Noto Sans T Chinese Bold" panose="02020500000000000000" charset="-120"/>
      <p:regular r:id="rId11"/>
    </p:embeddedFont>
    <p:embeddedFont>
      <p:font typeface="可画漫游世界" panose="02020500000000000000" charset="-122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236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17.jpeg"/><Relationship Id="rId26" Type="http://schemas.openxmlformats.org/officeDocument/2006/relationships/image" Target="../media/image39.svg"/><Relationship Id="rId3" Type="http://schemas.openxmlformats.org/officeDocument/2006/relationships/image" Target="../media/image16.svg"/><Relationship Id="rId21" Type="http://schemas.openxmlformats.org/officeDocument/2006/relationships/image" Target="../media/image19.pn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17" Type="http://schemas.openxmlformats.org/officeDocument/2006/relationships/image" Target="../media/image30.svg"/><Relationship Id="rId25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24" Type="http://schemas.openxmlformats.org/officeDocument/2006/relationships/image" Target="../media/image37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Relationship Id="rId14" Type="http://schemas.openxmlformats.org/officeDocument/2006/relationships/image" Target="../media/image15.png"/><Relationship Id="rId22" Type="http://schemas.openxmlformats.org/officeDocument/2006/relationships/image" Target="../media/image35.svg"/><Relationship Id="rId27" Type="http://schemas.openxmlformats.org/officeDocument/2006/relationships/hyperlink" Target="https://reurl.cc/2zy12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3600" y="4136400"/>
            <a:ext cx="6847201" cy="684720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7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88000" y="-3423600"/>
            <a:ext cx="6847201" cy="68472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CA6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83529" y="6748950"/>
            <a:ext cx="2670252" cy="964683"/>
            <a:chOff x="0" y="0"/>
            <a:chExt cx="3560336" cy="1286243"/>
          </a:xfrm>
        </p:grpSpPr>
        <p:sp>
          <p:nvSpPr>
            <p:cNvPr id="9" name="Freeform 9"/>
            <p:cNvSpPr/>
            <p:nvPr/>
          </p:nvSpPr>
          <p:spPr>
            <a:xfrm rot="5400000">
              <a:off x="2209780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3" y="0"/>
                  </a:lnTo>
                  <a:lnTo>
                    <a:pt x="1286243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1137046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4" y="0"/>
                  </a:lnTo>
                  <a:lnTo>
                    <a:pt x="1286244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64312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4" y="0"/>
                  </a:lnTo>
                  <a:lnTo>
                    <a:pt x="1286244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-1061467" y="1319531"/>
            <a:ext cx="2670252" cy="964683"/>
            <a:chOff x="0" y="0"/>
            <a:chExt cx="3560336" cy="1286243"/>
          </a:xfrm>
        </p:grpSpPr>
        <p:sp>
          <p:nvSpPr>
            <p:cNvPr id="13" name="Freeform 13"/>
            <p:cNvSpPr/>
            <p:nvPr/>
          </p:nvSpPr>
          <p:spPr>
            <a:xfrm rot="5400000">
              <a:off x="2209780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3" y="0"/>
                  </a:lnTo>
                  <a:lnTo>
                    <a:pt x="1286243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1137046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4" y="0"/>
                  </a:lnTo>
                  <a:lnTo>
                    <a:pt x="1286244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64312" y="-64312"/>
              <a:ext cx="1286243" cy="1414868"/>
            </a:xfrm>
            <a:custGeom>
              <a:avLst/>
              <a:gdLst/>
              <a:ahLst/>
              <a:cxnLst/>
              <a:rect l="l" t="t" r="r" b="b"/>
              <a:pathLst>
                <a:path w="1286243" h="1414868">
                  <a:moveTo>
                    <a:pt x="0" y="0"/>
                  </a:moveTo>
                  <a:lnTo>
                    <a:pt x="1286244" y="0"/>
                  </a:lnTo>
                  <a:lnTo>
                    <a:pt x="1286244" y="1414868"/>
                  </a:lnTo>
                  <a:lnTo>
                    <a:pt x="0" y="141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2072725" y="-1043075"/>
            <a:ext cx="6546550" cy="9331200"/>
            <a:chOff x="0" y="0"/>
            <a:chExt cx="2233265" cy="3344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33265" cy="3344092"/>
            </a:xfrm>
            <a:custGeom>
              <a:avLst/>
              <a:gdLst/>
              <a:ahLst/>
              <a:cxnLst/>
              <a:rect l="l" t="t" r="r" b="b"/>
              <a:pathLst>
                <a:path w="2233265" h="3344092">
                  <a:moveTo>
                    <a:pt x="0" y="0"/>
                  </a:moveTo>
                  <a:lnTo>
                    <a:pt x="2233265" y="0"/>
                  </a:lnTo>
                  <a:lnTo>
                    <a:pt x="2233265" y="3344092"/>
                  </a:lnTo>
                  <a:lnTo>
                    <a:pt x="0" y="334409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233265" cy="3391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5400000">
            <a:off x="2180508" y="-962324"/>
            <a:ext cx="6321857" cy="9180000"/>
            <a:chOff x="0" y="0"/>
            <a:chExt cx="2167467" cy="32899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67467" cy="3289905"/>
            </a:xfrm>
            <a:custGeom>
              <a:avLst/>
              <a:gdLst/>
              <a:ahLst/>
              <a:cxnLst/>
              <a:rect l="l" t="t" r="r" b="b"/>
              <a:pathLst>
                <a:path w="2167467" h="3289905">
                  <a:moveTo>
                    <a:pt x="0" y="0"/>
                  </a:moveTo>
                  <a:lnTo>
                    <a:pt x="2167467" y="0"/>
                  </a:lnTo>
                  <a:lnTo>
                    <a:pt x="2167467" y="3289905"/>
                  </a:lnTo>
                  <a:lnTo>
                    <a:pt x="0" y="32899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167467" cy="3337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38151" y="653544"/>
            <a:ext cx="1695593" cy="1427996"/>
            <a:chOff x="0" y="0"/>
            <a:chExt cx="2260791" cy="1903995"/>
          </a:xfrm>
        </p:grpSpPr>
        <p:sp>
          <p:nvSpPr>
            <p:cNvPr id="23" name="AutoShape 23"/>
            <p:cNvSpPr/>
            <p:nvPr/>
          </p:nvSpPr>
          <p:spPr>
            <a:xfrm>
              <a:off x="45083" y="22436"/>
              <a:ext cx="2215707" cy="0"/>
            </a:xfrm>
            <a:prstGeom prst="line">
              <a:avLst/>
            </a:prstGeom>
            <a:ln w="44873" cap="flat">
              <a:solidFill>
                <a:srgbClr val="000000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22436" y="3006"/>
              <a:ext cx="0" cy="1900988"/>
            </a:xfrm>
            <a:prstGeom prst="line">
              <a:avLst/>
            </a:prstGeom>
            <a:ln w="44873" cap="flat">
              <a:solidFill>
                <a:srgbClr val="000000"/>
              </a:solidFill>
              <a:prstDash val="lgDash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 rot="-10800000">
            <a:off x="7868324" y="4759173"/>
            <a:ext cx="1901897" cy="1863797"/>
            <a:chOff x="0" y="0"/>
            <a:chExt cx="2535862" cy="2485062"/>
          </a:xfrm>
        </p:grpSpPr>
        <p:sp>
          <p:nvSpPr>
            <p:cNvPr id="26" name="AutoShape 26"/>
            <p:cNvSpPr/>
            <p:nvPr/>
          </p:nvSpPr>
          <p:spPr>
            <a:xfrm>
              <a:off x="50800" y="25400"/>
              <a:ext cx="2485062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25400" y="0"/>
              <a:ext cx="0" cy="2485062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lgDash"/>
              <a:headEnd type="none" w="sm" len="sm"/>
              <a:tailEnd type="none" w="sm" len="sm"/>
            </a:ln>
          </p:spPr>
        </p:sp>
      </p:grpSp>
      <p:sp>
        <p:nvSpPr>
          <p:cNvPr id="28" name="Freeform 28"/>
          <p:cNvSpPr/>
          <p:nvPr/>
        </p:nvSpPr>
        <p:spPr>
          <a:xfrm rot="1776958">
            <a:off x="68954" y="5862504"/>
            <a:ext cx="2491549" cy="937729"/>
          </a:xfrm>
          <a:custGeom>
            <a:avLst/>
            <a:gdLst/>
            <a:ahLst/>
            <a:cxnLst/>
            <a:rect l="l" t="t" r="r" b="b"/>
            <a:pathLst>
              <a:path w="2491549" h="937729">
                <a:moveTo>
                  <a:pt x="0" y="0"/>
                </a:moveTo>
                <a:lnTo>
                  <a:pt x="2491549" y="0"/>
                </a:lnTo>
                <a:lnTo>
                  <a:pt x="2491549" y="937729"/>
                </a:lnTo>
                <a:lnTo>
                  <a:pt x="0" y="937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776958">
            <a:off x="7904387" y="405222"/>
            <a:ext cx="2491549" cy="937729"/>
          </a:xfrm>
          <a:custGeom>
            <a:avLst/>
            <a:gdLst/>
            <a:ahLst/>
            <a:cxnLst/>
            <a:rect l="l" t="t" r="r" b="b"/>
            <a:pathLst>
              <a:path w="2491549" h="937729">
                <a:moveTo>
                  <a:pt x="0" y="0"/>
                </a:moveTo>
                <a:lnTo>
                  <a:pt x="2491549" y="0"/>
                </a:lnTo>
                <a:lnTo>
                  <a:pt x="2491549" y="937729"/>
                </a:lnTo>
                <a:lnTo>
                  <a:pt x="0" y="937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6288561" y="4248618"/>
            <a:ext cx="3360487" cy="2251123"/>
            <a:chOff x="0" y="0"/>
            <a:chExt cx="4021647" cy="25144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69789" cy="2514408"/>
            </a:xfrm>
            <a:custGeom>
              <a:avLst/>
              <a:gdLst/>
              <a:ahLst/>
              <a:cxnLst/>
              <a:rect l="l" t="t" r="r" b="b"/>
              <a:pathLst>
                <a:path w="1969789" h="2514408">
                  <a:moveTo>
                    <a:pt x="0" y="0"/>
                  </a:moveTo>
                  <a:lnTo>
                    <a:pt x="1969789" y="0"/>
                  </a:lnTo>
                  <a:lnTo>
                    <a:pt x="1969789" y="2514408"/>
                  </a:lnTo>
                  <a:lnTo>
                    <a:pt x="0" y="251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045678" y="0"/>
              <a:ext cx="1975969" cy="2514408"/>
            </a:xfrm>
            <a:custGeom>
              <a:avLst/>
              <a:gdLst/>
              <a:ahLst/>
              <a:cxnLst/>
              <a:rect l="l" t="t" r="r" b="b"/>
              <a:pathLst>
                <a:path w="1975969" h="2514408">
                  <a:moveTo>
                    <a:pt x="0" y="0"/>
                  </a:moveTo>
                  <a:lnTo>
                    <a:pt x="1975969" y="0"/>
                  </a:lnTo>
                  <a:lnTo>
                    <a:pt x="1975969" y="2514408"/>
                  </a:lnTo>
                  <a:lnTo>
                    <a:pt x="0" y="251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1124529" y="690955"/>
            <a:ext cx="4225758" cy="825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3"/>
              </a:lnSpc>
            </a:pPr>
            <a:r>
              <a:rPr lang="en-US" sz="4802" dirty="0" err="1">
                <a:solidFill>
                  <a:srgbClr val="000000"/>
                </a:solidFill>
                <a:latin typeface="Noto Sans T Chinese Bold"/>
                <a:ea typeface="Noto Sans T Chinese Bold"/>
              </a:rPr>
              <a:t>親師生平台App</a:t>
            </a:r>
            <a:endParaRPr lang="en-US" sz="4802" dirty="0">
              <a:solidFill>
                <a:srgbClr val="000000"/>
              </a:solidFill>
              <a:latin typeface="Noto Sans T Chinese Bold"/>
              <a:ea typeface="Noto Sans T Chinese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300411" y="1713220"/>
            <a:ext cx="3094309" cy="2434499"/>
            <a:chOff x="0" y="0"/>
            <a:chExt cx="4125746" cy="3245998"/>
          </a:xfrm>
        </p:grpSpPr>
        <p:sp>
          <p:nvSpPr>
            <p:cNvPr id="35" name="Freeform 35"/>
            <p:cNvSpPr/>
            <p:nvPr/>
          </p:nvSpPr>
          <p:spPr>
            <a:xfrm flipH="1" flipV="1">
              <a:off x="0" y="0"/>
              <a:ext cx="4125746" cy="3245998"/>
            </a:xfrm>
            <a:custGeom>
              <a:avLst/>
              <a:gdLst/>
              <a:ahLst/>
              <a:cxnLst/>
              <a:rect l="l" t="t" r="r" b="b"/>
              <a:pathLst>
                <a:path w="4125746" h="3245998">
                  <a:moveTo>
                    <a:pt x="4125746" y="3245998"/>
                  </a:moveTo>
                  <a:lnTo>
                    <a:pt x="0" y="3245998"/>
                  </a:lnTo>
                  <a:lnTo>
                    <a:pt x="0" y="0"/>
                  </a:lnTo>
                  <a:lnTo>
                    <a:pt x="4125746" y="0"/>
                  </a:lnTo>
                  <a:lnTo>
                    <a:pt x="4125746" y="3245998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820" r="-820"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441096" y="902714"/>
              <a:ext cx="3243554" cy="491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5"/>
                </a:lnSpc>
              </a:pPr>
              <a:r>
                <a:rPr lang="en-US" sz="2267" dirty="0" err="1">
                  <a:solidFill>
                    <a:srgbClr val="000000"/>
                  </a:solidFill>
                  <a:ea typeface="Noto Sans T Chinese Bold"/>
                </a:rPr>
                <a:t>能夠查詢什麼</a:t>
              </a:r>
              <a:r>
                <a:rPr lang="en-US" sz="2267" dirty="0">
                  <a:solidFill>
                    <a:srgbClr val="000000"/>
                  </a:solidFill>
                  <a:ea typeface="Noto Sans T Chinese Bold"/>
                </a:rPr>
                <a:t>？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30607" y="1498352"/>
              <a:ext cx="3454043" cy="139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25570" lvl="1" indent="-262785">
                <a:lnSpc>
                  <a:spcPts val="2677"/>
                </a:lnSpc>
                <a:buFont typeface="Arial"/>
                <a:buChar char="•"/>
              </a:pPr>
              <a:r>
                <a:rPr lang="en-US" sz="2434">
                  <a:solidFill>
                    <a:srgbClr val="FF3131"/>
                  </a:solidFill>
                  <a:latin typeface="可画漫游世界"/>
                  <a:ea typeface="可画漫游世界"/>
                </a:rPr>
                <a:t>階段 / 學期成績</a:t>
              </a:r>
            </a:p>
            <a:p>
              <a:pPr marL="525570" lvl="1" indent="-262785">
                <a:lnSpc>
                  <a:spcPts val="2677"/>
                </a:lnSpc>
                <a:buFont typeface="Arial"/>
                <a:buChar char="•"/>
              </a:pPr>
              <a:r>
                <a:rPr lang="en-US" sz="2434">
                  <a:solidFill>
                    <a:srgbClr val="FF3131"/>
                  </a:solidFill>
                  <a:ea typeface="可画漫游世界"/>
                </a:rPr>
                <a:t>學生出缺席統計</a:t>
              </a:r>
            </a:p>
            <a:p>
              <a:pPr marL="525570" lvl="1" indent="-262785">
                <a:lnSpc>
                  <a:spcPts val="2677"/>
                </a:lnSpc>
                <a:buFont typeface="Arial"/>
                <a:buChar char="•"/>
              </a:pPr>
              <a:r>
                <a:rPr lang="en-US" sz="2434">
                  <a:solidFill>
                    <a:srgbClr val="FF3131"/>
                  </a:solidFill>
                  <a:ea typeface="可画漫游世界"/>
                </a:rPr>
                <a:t>學生課表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 rot="-401090">
            <a:off x="2270816" y="3845150"/>
            <a:ext cx="3931491" cy="2661706"/>
            <a:chOff x="0" y="0"/>
            <a:chExt cx="5241989" cy="3548941"/>
          </a:xfrm>
        </p:grpSpPr>
        <p:sp>
          <p:nvSpPr>
            <p:cNvPr id="39" name="Freeform 39"/>
            <p:cNvSpPr/>
            <p:nvPr/>
          </p:nvSpPr>
          <p:spPr>
            <a:xfrm rot="-303712" flipH="1">
              <a:off x="127971" y="213877"/>
              <a:ext cx="4986047" cy="3121187"/>
            </a:xfrm>
            <a:custGeom>
              <a:avLst/>
              <a:gdLst/>
              <a:ahLst/>
              <a:cxnLst/>
              <a:rect l="l" t="t" r="r" b="b"/>
              <a:pathLst>
                <a:path w="4986047" h="3121187">
                  <a:moveTo>
                    <a:pt x="4986047" y="0"/>
                  </a:moveTo>
                  <a:lnTo>
                    <a:pt x="0" y="0"/>
                  </a:lnTo>
                  <a:lnTo>
                    <a:pt x="0" y="3121187"/>
                  </a:lnTo>
                  <a:lnTo>
                    <a:pt x="4986047" y="3121187"/>
                  </a:lnTo>
                  <a:lnTo>
                    <a:pt x="498604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 rot="8059">
              <a:off x="842903" y="623364"/>
              <a:ext cx="3500523" cy="673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3"/>
                </a:lnSpc>
              </a:pPr>
              <a:r>
                <a:rPr lang="en-US" sz="3009">
                  <a:solidFill>
                    <a:srgbClr val="000000"/>
                  </a:solidFill>
                  <a:ea typeface="Noto Sans T Chinese Bold"/>
                </a:rPr>
                <a:t>資料更新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 rot="92836">
              <a:off x="400834" y="1308659"/>
              <a:ext cx="4543392" cy="1398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7547" lvl="1" indent="-248773">
                <a:lnSpc>
                  <a:spcPts val="2673"/>
                </a:lnSpc>
                <a:buFont typeface="Arial"/>
                <a:buChar char="•"/>
              </a:pPr>
              <a:r>
                <a:rPr lang="en-US" sz="2304">
                  <a:solidFill>
                    <a:srgbClr val="FF3131"/>
                  </a:solidFill>
                  <a:ea typeface="可画漫游世界"/>
                </a:rPr>
                <a:t>定期評量請於考試結束後兩週內輸入成績。</a:t>
              </a:r>
            </a:p>
            <a:p>
              <a:pPr marL="497547" lvl="1" indent="-248773">
                <a:lnSpc>
                  <a:spcPts val="2673"/>
                </a:lnSpc>
                <a:buFont typeface="Arial"/>
                <a:buChar char="•"/>
              </a:pPr>
              <a:r>
                <a:rPr lang="en-US" sz="2304">
                  <a:solidFill>
                    <a:srgbClr val="FF3131"/>
                  </a:solidFill>
                  <a:ea typeface="可画漫游世界"/>
                </a:rPr>
                <a:t>出缺席於月末輸入。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 rot="-651700">
            <a:off x="4792861" y="1846382"/>
            <a:ext cx="3192321" cy="2335093"/>
            <a:chOff x="0" y="0"/>
            <a:chExt cx="4256428" cy="3113457"/>
          </a:xfrm>
        </p:grpSpPr>
        <p:sp>
          <p:nvSpPr>
            <p:cNvPr id="43" name="Freeform 43"/>
            <p:cNvSpPr/>
            <p:nvPr/>
          </p:nvSpPr>
          <p:spPr>
            <a:xfrm rot="11958" flipH="1">
              <a:off x="103903" y="7204"/>
              <a:ext cx="4147147" cy="3099050"/>
            </a:xfrm>
            <a:custGeom>
              <a:avLst/>
              <a:gdLst/>
              <a:ahLst/>
              <a:cxnLst/>
              <a:rect l="l" t="t" r="r" b="b"/>
              <a:pathLst>
                <a:path w="4147147" h="3099050">
                  <a:moveTo>
                    <a:pt x="4147147" y="0"/>
                  </a:moveTo>
                  <a:lnTo>
                    <a:pt x="0" y="0"/>
                  </a:lnTo>
                  <a:lnTo>
                    <a:pt x="0" y="3099049"/>
                  </a:lnTo>
                  <a:lnTo>
                    <a:pt x="4147147" y="3099049"/>
                  </a:lnTo>
                  <a:lnTo>
                    <a:pt x="4147147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 rot="-3397">
              <a:off x="279602" y="88223"/>
              <a:ext cx="3795750" cy="590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1"/>
                </a:lnSpc>
              </a:pPr>
              <a:r>
                <a:rPr lang="en-US" sz="2650">
                  <a:solidFill>
                    <a:srgbClr val="000000"/>
                  </a:solidFill>
                  <a:latin typeface="Noto Sans T Chinese Bold"/>
                  <a:ea typeface="Noto Sans T Chinese Bold"/>
                </a:rPr>
                <a:t>App資料更新時間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38526">
              <a:off x="5747" y="800761"/>
              <a:ext cx="4202933" cy="115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1975" lvl="1" indent="-275988" algn="just">
                <a:lnSpc>
                  <a:spcPts val="3579"/>
                </a:lnSpc>
                <a:buFont typeface="Arial"/>
                <a:buChar char="•"/>
              </a:pPr>
              <a:r>
                <a:rPr lang="en-US" sz="2556">
                  <a:solidFill>
                    <a:srgbClr val="FF3131"/>
                  </a:solidFill>
                  <a:latin typeface="可画漫游世界"/>
                  <a:ea typeface="可画漫游世界"/>
                </a:rPr>
                <a:t>每日0時資料交換</a:t>
              </a:r>
            </a:p>
            <a:p>
              <a:pPr marL="486452" lvl="1" indent="-243226" algn="just">
                <a:lnSpc>
                  <a:spcPts val="3154"/>
                </a:lnSpc>
                <a:buFont typeface="Arial"/>
                <a:buChar char="•"/>
              </a:pPr>
              <a:r>
                <a:rPr lang="en-US" sz="2253">
                  <a:solidFill>
                    <a:srgbClr val="FF3131"/>
                  </a:solidFill>
                  <a:latin typeface="可画漫游世界"/>
                  <a:ea typeface="可画漫游世界"/>
                </a:rPr>
                <a:t>iOS13.0 / Android10以上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8394164" y="1428937"/>
            <a:ext cx="1051570" cy="2812674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 lvl="1" algn="ctr">
              <a:lnSpc>
                <a:spcPts val="4073"/>
              </a:lnSpc>
            </a:pPr>
            <a:r>
              <a:rPr lang="en-US" sz="2909" dirty="0" err="1" smtClean="0">
                <a:solidFill>
                  <a:srgbClr val="FF3131"/>
                </a:solidFill>
                <a:ea typeface="王漢宗特黑體"/>
              </a:rPr>
              <a:t>使用家長代碼</a:t>
            </a:r>
            <a:endParaRPr lang="en-US" sz="2909" dirty="0">
              <a:solidFill>
                <a:srgbClr val="FF3131"/>
              </a:solidFill>
              <a:ea typeface="王漢宗特黑體"/>
            </a:endParaRPr>
          </a:p>
          <a:p>
            <a:pPr algn="ctr">
              <a:lnSpc>
                <a:spcPts val="4073"/>
              </a:lnSpc>
            </a:pPr>
            <a:r>
              <a:rPr lang="en-US" sz="2909" dirty="0" err="1">
                <a:solidFill>
                  <a:srgbClr val="FF3131"/>
                </a:solidFill>
                <a:ea typeface="王漢宗特黑體"/>
              </a:rPr>
              <a:t>綁定學生</a:t>
            </a:r>
            <a:endParaRPr lang="en-US" sz="2909" dirty="0">
              <a:solidFill>
                <a:srgbClr val="FF3131"/>
              </a:solidFill>
              <a:ea typeface="王漢宗特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5613" y="-1779540"/>
            <a:ext cx="12143225" cy="12143225"/>
          </a:xfrm>
          <a:custGeom>
            <a:avLst/>
            <a:gdLst/>
            <a:ahLst/>
            <a:cxnLst/>
            <a:rect l="l" t="t" r="r" b="b"/>
            <a:pathLst>
              <a:path w="12143225" h="12143225">
                <a:moveTo>
                  <a:pt x="0" y="0"/>
                </a:moveTo>
                <a:lnTo>
                  <a:pt x="12143226" y="0"/>
                </a:lnTo>
                <a:lnTo>
                  <a:pt x="12143226" y="12143225"/>
                </a:lnTo>
                <a:lnTo>
                  <a:pt x="0" y="12143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1229" y="509119"/>
            <a:ext cx="9923698" cy="6449588"/>
            <a:chOff x="0" y="0"/>
            <a:chExt cx="3556429" cy="23113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6429" cy="2311387"/>
            </a:xfrm>
            <a:custGeom>
              <a:avLst/>
              <a:gdLst/>
              <a:ahLst/>
              <a:cxnLst/>
              <a:rect l="l" t="t" r="r" b="b"/>
              <a:pathLst>
                <a:path w="3556429" h="2311387">
                  <a:moveTo>
                    <a:pt x="28865" y="0"/>
                  </a:moveTo>
                  <a:lnTo>
                    <a:pt x="3527564" y="0"/>
                  </a:lnTo>
                  <a:cubicBezTo>
                    <a:pt x="3535219" y="0"/>
                    <a:pt x="3542562" y="3041"/>
                    <a:pt x="3547975" y="8454"/>
                  </a:cubicBezTo>
                  <a:cubicBezTo>
                    <a:pt x="3553388" y="13868"/>
                    <a:pt x="3556429" y="21210"/>
                    <a:pt x="3556429" y="28865"/>
                  </a:cubicBezTo>
                  <a:lnTo>
                    <a:pt x="3556429" y="2282522"/>
                  </a:lnTo>
                  <a:cubicBezTo>
                    <a:pt x="3556429" y="2290177"/>
                    <a:pt x="3553388" y="2297519"/>
                    <a:pt x="3547975" y="2302932"/>
                  </a:cubicBezTo>
                  <a:cubicBezTo>
                    <a:pt x="3542562" y="2308346"/>
                    <a:pt x="3535219" y="2311387"/>
                    <a:pt x="3527564" y="2311387"/>
                  </a:cubicBezTo>
                  <a:lnTo>
                    <a:pt x="28865" y="2311387"/>
                  </a:lnTo>
                  <a:cubicBezTo>
                    <a:pt x="21210" y="2311387"/>
                    <a:pt x="13868" y="2308346"/>
                    <a:pt x="8454" y="2302932"/>
                  </a:cubicBezTo>
                  <a:cubicBezTo>
                    <a:pt x="3041" y="2297519"/>
                    <a:pt x="0" y="2290177"/>
                    <a:pt x="0" y="2282522"/>
                  </a:cubicBezTo>
                  <a:lnTo>
                    <a:pt x="0" y="28865"/>
                  </a:lnTo>
                  <a:cubicBezTo>
                    <a:pt x="0" y="21210"/>
                    <a:pt x="3041" y="13868"/>
                    <a:pt x="8454" y="8454"/>
                  </a:cubicBezTo>
                  <a:cubicBezTo>
                    <a:pt x="13868" y="3041"/>
                    <a:pt x="21210" y="0"/>
                    <a:pt x="28865" y="0"/>
                  </a:cubicBez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56429" cy="2339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220898" y="-132463"/>
            <a:ext cx="922717" cy="939152"/>
          </a:xfrm>
          <a:custGeom>
            <a:avLst/>
            <a:gdLst/>
            <a:ahLst/>
            <a:cxnLst/>
            <a:rect l="l" t="t" r="r" b="b"/>
            <a:pathLst>
              <a:path w="922717" h="939152">
                <a:moveTo>
                  <a:pt x="0" y="0"/>
                </a:moveTo>
                <a:lnTo>
                  <a:pt x="922717" y="0"/>
                </a:lnTo>
                <a:lnTo>
                  <a:pt x="922717" y="939152"/>
                </a:lnTo>
                <a:lnTo>
                  <a:pt x="0" y="939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302" y="0"/>
            <a:ext cx="986418" cy="1018238"/>
          </a:xfrm>
          <a:custGeom>
            <a:avLst/>
            <a:gdLst/>
            <a:ahLst/>
            <a:cxnLst/>
            <a:rect l="l" t="t" r="r" b="b"/>
            <a:pathLst>
              <a:path w="986418" h="1018238">
                <a:moveTo>
                  <a:pt x="0" y="0"/>
                </a:moveTo>
                <a:lnTo>
                  <a:pt x="986418" y="0"/>
                </a:lnTo>
                <a:lnTo>
                  <a:pt x="986418" y="1018238"/>
                </a:lnTo>
                <a:lnTo>
                  <a:pt x="0" y="1018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71481" y="184473"/>
            <a:ext cx="1120519" cy="1014070"/>
          </a:xfrm>
          <a:custGeom>
            <a:avLst/>
            <a:gdLst/>
            <a:ahLst/>
            <a:cxnLst/>
            <a:rect l="l" t="t" r="r" b="b"/>
            <a:pathLst>
              <a:path w="1120519" h="1014070">
                <a:moveTo>
                  <a:pt x="0" y="0"/>
                </a:moveTo>
                <a:lnTo>
                  <a:pt x="1120519" y="0"/>
                </a:lnTo>
                <a:lnTo>
                  <a:pt x="1120519" y="1014069"/>
                </a:lnTo>
                <a:lnTo>
                  <a:pt x="0" y="1014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71481" y="6322530"/>
            <a:ext cx="823202" cy="960002"/>
          </a:xfrm>
          <a:custGeom>
            <a:avLst/>
            <a:gdLst/>
            <a:ahLst/>
            <a:cxnLst/>
            <a:rect l="l" t="t" r="r" b="b"/>
            <a:pathLst>
              <a:path w="823202" h="960002">
                <a:moveTo>
                  <a:pt x="0" y="0"/>
                </a:moveTo>
                <a:lnTo>
                  <a:pt x="823202" y="0"/>
                </a:lnTo>
                <a:lnTo>
                  <a:pt x="823202" y="960002"/>
                </a:lnTo>
                <a:lnTo>
                  <a:pt x="0" y="960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27882">
            <a:off x="10144662" y="3137221"/>
            <a:ext cx="517923" cy="751975"/>
          </a:xfrm>
          <a:custGeom>
            <a:avLst/>
            <a:gdLst/>
            <a:ahLst/>
            <a:cxnLst/>
            <a:rect l="l" t="t" r="r" b="b"/>
            <a:pathLst>
              <a:path w="517923" h="751975">
                <a:moveTo>
                  <a:pt x="0" y="0"/>
                </a:moveTo>
                <a:lnTo>
                  <a:pt x="517923" y="0"/>
                </a:lnTo>
                <a:lnTo>
                  <a:pt x="517923" y="751975"/>
                </a:lnTo>
                <a:lnTo>
                  <a:pt x="0" y="75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119799">
            <a:off x="2817603" y="-145475"/>
            <a:ext cx="522402" cy="965177"/>
          </a:xfrm>
          <a:custGeom>
            <a:avLst/>
            <a:gdLst/>
            <a:ahLst/>
            <a:cxnLst/>
            <a:rect l="l" t="t" r="r" b="b"/>
            <a:pathLst>
              <a:path w="522402" h="965177">
                <a:moveTo>
                  <a:pt x="0" y="0"/>
                </a:moveTo>
                <a:lnTo>
                  <a:pt x="522402" y="0"/>
                </a:lnTo>
                <a:lnTo>
                  <a:pt x="522402" y="965177"/>
                </a:lnTo>
                <a:lnTo>
                  <a:pt x="0" y="965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825326">
            <a:off x="7209348" y="43271"/>
            <a:ext cx="554495" cy="766142"/>
          </a:xfrm>
          <a:custGeom>
            <a:avLst/>
            <a:gdLst/>
            <a:ahLst/>
            <a:cxnLst/>
            <a:rect l="l" t="t" r="r" b="b"/>
            <a:pathLst>
              <a:path w="554495" h="766142">
                <a:moveTo>
                  <a:pt x="0" y="0"/>
                </a:moveTo>
                <a:lnTo>
                  <a:pt x="554495" y="0"/>
                </a:lnTo>
                <a:lnTo>
                  <a:pt x="554495" y="766142"/>
                </a:lnTo>
                <a:lnTo>
                  <a:pt x="0" y="7661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277063">
            <a:off x="2280767" y="6659974"/>
            <a:ext cx="658895" cy="910391"/>
          </a:xfrm>
          <a:custGeom>
            <a:avLst/>
            <a:gdLst/>
            <a:ahLst/>
            <a:cxnLst/>
            <a:rect l="l" t="t" r="r" b="b"/>
            <a:pathLst>
              <a:path w="658895" h="910391">
                <a:moveTo>
                  <a:pt x="0" y="0"/>
                </a:moveTo>
                <a:lnTo>
                  <a:pt x="658896" y="0"/>
                </a:lnTo>
                <a:lnTo>
                  <a:pt x="658896" y="910391"/>
                </a:lnTo>
                <a:lnTo>
                  <a:pt x="0" y="9103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06660">
            <a:off x="7891818" y="6543641"/>
            <a:ext cx="449310" cy="830133"/>
          </a:xfrm>
          <a:custGeom>
            <a:avLst/>
            <a:gdLst/>
            <a:ahLst/>
            <a:cxnLst/>
            <a:rect l="l" t="t" r="r" b="b"/>
            <a:pathLst>
              <a:path w="449310" h="830133">
                <a:moveTo>
                  <a:pt x="0" y="0"/>
                </a:moveTo>
                <a:lnTo>
                  <a:pt x="449310" y="0"/>
                </a:lnTo>
                <a:lnTo>
                  <a:pt x="449310" y="830133"/>
                </a:lnTo>
                <a:lnTo>
                  <a:pt x="0" y="830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2307" y="1316702"/>
            <a:ext cx="5805846" cy="5632678"/>
          </a:xfrm>
          <a:custGeom>
            <a:avLst/>
            <a:gdLst/>
            <a:ahLst/>
            <a:cxnLst/>
            <a:rect l="l" t="t" r="r" b="b"/>
            <a:pathLst>
              <a:path w="5805846" h="5632678">
                <a:moveTo>
                  <a:pt x="0" y="0"/>
                </a:moveTo>
                <a:lnTo>
                  <a:pt x="5805847" y="0"/>
                </a:lnTo>
                <a:lnTo>
                  <a:pt x="5805847" y="5632678"/>
                </a:lnTo>
                <a:lnTo>
                  <a:pt x="0" y="56326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533" b="-45412"/>
            </a:stretch>
          </a:blipFill>
        </p:spPr>
      </p:sp>
      <p:sp>
        <p:nvSpPr>
          <p:cNvPr id="16" name="Freeform 16"/>
          <p:cNvSpPr/>
          <p:nvPr/>
        </p:nvSpPr>
        <p:spPr>
          <a:xfrm rot="-3929389">
            <a:off x="5111389" y="6516917"/>
            <a:ext cx="469222" cy="864926"/>
          </a:xfrm>
          <a:custGeom>
            <a:avLst/>
            <a:gdLst/>
            <a:ahLst/>
            <a:cxnLst/>
            <a:rect l="l" t="t" r="r" b="b"/>
            <a:pathLst>
              <a:path w="469222" h="864926">
                <a:moveTo>
                  <a:pt x="0" y="0"/>
                </a:moveTo>
                <a:lnTo>
                  <a:pt x="469222" y="0"/>
                </a:lnTo>
                <a:lnTo>
                  <a:pt x="469222" y="864926"/>
                </a:lnTo>
                <a:lnTo>
                  <a:pt x="0" y="8649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11385" y="3576479"/>
            <a:ext cx="867385" cy="715593"/>
          </a:xfrm>
          <a:custGeom>
            <a:avLst/>
            <a:gdLst/>
            <a:ahLst/>
            <a:cxnLst/>
            <a:rect l="l" t="t" r="r" b="b"/>
            <a:pathLst>
              <a:path w="867385" h="715593">
                <a:moveTo>
                  <a:pt x="0" y="0"/>
                </a:moveTo>
                <a:lnTo>
                  <a:pt x="867385" y="0"/>
                </a:lnTo>
                <a:lnTo>
                  <a:pt x="867385" y="715593"/>
                </a:lnTo>
                <a:lnTo>
                  <a:pt x="0" y="71559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98103">
            <a:off x="-101431" y="6260313"/>
            <a:ext cx="905320" cy="940592"/>
          </a:xfrm>
          <a:custGeom>
            <a:avLst/>
            <a:gdLst/>
            <a:ahLst/>
            <a:cxnLst/>
            <a:rect l="l" t="t" r="r" b="b"/>
            <a:pathLst>
              <a:path w="905320" h="940592">
                <a:moveTo>
                  <a:pt x="0" y="0"/>
                </a:moveTo>
                <a:lnTo>
                  <a:pt x="905320" y="0"/>
                </a:lnTo>
                <a:lnTo>
                  <a:pt x="905320" y="940591"/>
                </a:lnTo>
                <a:lnTo>
                  <a:pt x="0" y="9405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128154" y="1339850"/>
            <a:ext cx="4143288" cy="950512"/>
          </a:xfrm>
          <a:custGeom>
            <a:avLst/>
            <a:gdLst/>
            <a:ahLst/>
            <a:cxnLst/>
            <a:rect l="l" t="t" r="r" b="b"/>
            <a:pathLst>
              <a:path w="4143288" h="677232">
                <a:moveTo>
                  <a:pt x="0" y="0"/>
                </a:moveTo>
                <a:lnTo>
                  <a:pt x="4143288" y="0"/>
                </a:lnTo>
                <a:lnTo>
                  <a:pt x="4143288" y="677232"/>
                </a:lnTo>
                <a:lnTo>
                  <a:pt x="0" y="67723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12511" y="662822"/>
            <a:ext cx="8907169" cy="66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5"/>
              </a:lnSpc>
              <a:spcBef>
                <a:spcPct val="0"/>
              </a:spcBef>
            </a:pPr>
            <a:r>
              <a:rPr lang="en-US" sz="4068">
                <a:solidFill>
                  <a:srgbClr val="000000"/>
                </a:solidFill>
                <a:ea typeface="王漢宗顏楷體"/>
              </a:rPr>
              <a:t>家長「資訊倫理」暨「網路成癮」宣導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69984" y="1492250"/>
            <a:ext cx="38617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4000" dirty="0" err="1">
                <a:solidFill>
                  <a:srgbClr val="FF3131"/>
                </a:solidFill>
                <a:ea typeface="王漢宗顏楷體"/>
              </a:rPr>
              <a:t>家長</a:t>
            </a:r>
            <a:endParaRPr lang="en-US" sz="4000" dirty="0">
              <a:solidFill>
                <a:srgbClr val="FF3131"/>
              </a:solidFill>
              <a:ea typeface="王漢宗顏楷體"/>
            </a:endParaRP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ea typeface="王漢宗顏楷體"/>
              </a:rPr>
              <a:t>是孩子網路安全的第一道守門員</a:t>
            </a:r>
            <a:endParaRPr lang="en-US" sz="210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248015" y="2315777"/>
            <a:ext cx="3736916" cy="205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4"/>
              </a:lnSpc>
              <a:spcBef>
                <a:spcPct val="0"/>
              </a:spcBef>
            </a:pPr>
            <a:r>
              <a:rPr lang="en-US" sz="4531" dirty="0" err="1">
                <a:solidFill>
                  <a:srgbClr val="F46E16"/>
                </a:solidFill>
                <a:ea typeface="可画漫游世界"/>
              </a:rPr>
              <a:t>規範</a:t>
            </a:r>
            <a:endParaRPr lang="en-US" sz="4531" dirty="0">
              <a:solidFill>
                <a:srgbClr val="F46E16"/>
              </a:solidFill>
              <a:ea typeface="可画漫游世界"/>
            </a:endParaRPr>
          </a:p>
          <a:p>
            <a:pPr marL="524878" lvl="1" indent="-262439">
              <a:lnSpc>
                <a:spcPts val="2674"/>
              </a:lnSpc>
              <a:buFont typeface="Arial"/>
              <a:buChar char="•"/>
            </a:pPr>
            <a:r>
              <a:rPr lang="en-US" sz="2431" dirty="0" err="1">
                <a:solidFill>
                  <a:srgbClr val="000000"/>
                </a:solidFill>
                <a:ea typeface="可画漫游世界"/>
              </a:rPr>
              <a:t>從小學會時間與金錢管理</a:t>
            </a:r>
            <a:endParaRPr lang="en-US" sz="2431" dirty="0">
              <a:solidFill>
                <a:srgbClr val="000000"/>
              </a:solidFill>
              <a:ea typeface="可画漫游世界"/>
            </a:endParaRPr>
          </a:p>
          <a:p>
            <a:pPr marL="524878" lvl="1" indent="-262439">
              <a:lnSpc>
                <a:spcPts val="2674"/>
              </a:lnSpc>
              <a:buFont typeface="Arial"/>
              <a:buChar char="•"/>
            </a:pPr>
            <a:r>
              <a:rPr lang="en-US" sz="2431" dirty="0" err="1">
                <a:solidFill>
                  <a:srgbClr val="000000"/>
                </a:solidFill>
                <a:ea typeface="可画漫游世界"/>
              </a:rPr>
              <a:t>訂立公約，貼在電腦旁</a:t>
            </a:r>
            <a:endParaRPr lang="en-US" sz="2431" dirty="0">
              <a:solidFill>
                <a:srgbClr val="000000"/>
              </a:solidFill>
              <a:ea typeface="可画漫游世界"/>
            </a:endParaRPr>
          </a:p>
          <a:p>
            <a:pPr marL="524878" lvl="1" indent="-262439">
              <a:lnSpc>
                <a:spcPts val="2674"/>
              </a:lnSpc>
              <a:buFont typeface="Arial"/>
              <a:buChar char="•"/>
            </a:pPr>
            <a:r>
              <a:rPr lang="en-US" sz="2431" dirty="0" err="1">
                <a:solidFill>
                  <a:srgbClr val="000000"/>
                </a:solidFill>
                <a:ea typeface="可画漫游世界"/>
              </a:rPr>
              <a:t>裝設網路防毒與色情防護軟體</a:t>
            </a:r>
            <a:endParaRPr lang="en-US" sz="2431" dirty="0">
              <a:solidFill>
                <a:srgbClr val="000000"/>
              </a:solidFill>
              <a:ea typeface="可画漫游世界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045998" y="4264136"/>
            <a:ext cx="4225444" cy="153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3"/>
              </a:lnSpc>
              <a:spcBef>
                <a:spcPct val="0"/>
              </a:spcBef>
            </a:pPr>
            <a:r>
              <a:rPr lang="en-US" sz="4057" dirty="0" err="1">
                <a:solidFill>
                  <a:srgbClr val="F89FA1"/>
                </a:solidFill>
                <a:ea typeface="可画漫游世界"/>
              </a:rPr>
              <a:t>奠基</a:t>
            </a:r>
            <a:endParaRPr lang="en-US" sz="4057" dirty="0">
              <a:solidFill>
                <a:srgbClr val="F89FA1"/>
              </a:solidFill>
              <a:ea typeface="可画漫游世界"/>
            </a:endParaRPr>
          </a:p>
          <a:p>
            <a:pPr marL="469997" lvl="1" indent="-234999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2176" dirty="0" err="1">
                <a:solidFill>
                  <a:srgbClr val="000000"/>
                </a:solidFill>
                <a:ea typeface="可画漫游世界"/>
              </a:rPr>
              <a:t>從小培養多元的興趣與生活經驗</a:t>
            </a:r>
            <a:endParaRPr lang="en-US" sz="2176" dirty="0">
              <a:solidFill>
                <a:srgbClr val="000000"/>
              </a:solidFill>
              <a:ea typeface="可画漫游世界"/>
            </a:endParaRPr>
          </a:p>
          <a:p>
            <a:pPr marL="469997" lvl="1" indent="-234999">
              <a:lnSpc>
                <a:spcPts val="2394"/>
              </a:lnSpc>
              <a:spcBef>
                <a:spcPct val="0"/>
              </a:spcBef>
              <a:buFont typeface="Arial"/>
              <a:buChar char="•"/>
            </a:pPr>
            <a:r>
              <a:rPr lang="en-US" sz="2176" dirty="0" err="1">
                <a:solidFill>
                  <a:srgbClr val="000000"/>
                </a:solidFill>
                <a:ea typeface="可画漫游世界"/>
              </a:rPr>
              <a:t>正確觀念與習慣要從小養成</a:t>
            </a:r>
            <a:endParaRPr lang="en-US" sz="2176" dirty="0">
              <a:solidFill>
                <a:srgbClr val="000000"/>
              </a:solidFill>
              <a:ea typeface="可画漫游世界"/>
            </a:endParaRPr>
          </a:p>
          <a:p>
            <a:pPr marL="469997" lvl="1" indent="-234999">
              <a:lnSpc>
                <a:spcPts val="2394"/>
              </a:lnSpc>
              <a:buFont typeface="Arial"/>
              <a:buChar char="•"/>
            </a:pPr>
            <a:r>
              <a:rPr lang="en-US" sz="2176" dirty="0" err="1">
                <a:solidFill>
                  <a:srgbClr val="000000"/>
                </a:solidFill>
                <a:ea typeface="可画漫游世界"/>
              </a:rPr>
              <a:t>最重要的是，從小養成的親子關係</a:t>
            </a:r>
            <a:endParaRPr lang="en-US" sz="2176" dirty="0">
              <a:solidFill>
                <a:srgbClr val="000000"/>
              </a:solidFill>
              <a:ea typeface="可画漫游世界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936544" y="6173336"/>
            <a:ext cx="4085742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94221E"/>
                </a:solidFill>
                <a:latin typeface="Arial Unicode"/>
                <a:ea typeface="Arial Unicode"/>
                <a:hlinkClick r:id="rId27" tooltip="https://reurl.cc/2zy126"/>
              </a:rPr>
              <a:t> Google Family </a:t>
            </a:r>
            <a:r>
              <a:rPr lang="en-US" sz="1900" dirty="0" err="1">
                <a:solidFill>
                  <a:srgbClr val="94221E"/>
                </a:solidFill>
                <a:latin typeface="Arial Unicode"/>
                <a:ea typeface="Arial Unicode"/>
                <a:hlinkClick r:id="rId27" tooltip="https://reurl.cc/2zy126"/>
              </a:rPr>
              <a:t>Link防護軟體</a:t>
            </a:r>
            <a:endParaRPr lang="en-US" sz="1900" dirty="0">
              <a:solidFill>
                <a:srgbClr val="94221E"/>
              </a:solidFill>
              <a:latin typeface="Arial Unicode"/>
              <a:ea typeface="Arial Unicode"/>
              <a:hlinkClick r:id="rId27" tooltip="https://reurl.cc/2zy12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</Words>
  <Application>Microsoft Office PowerPoint</Application>
  <PresentationFormat>自訂</PresentationFormat>
  <Paragraphs>25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10" baseType="lpstr">
      <vt:lpstr>Calibri</vt:lpstr>
      <vt:lpstr>王漢宗顏楷體</vt:lpstr>
      <vt:lpstr>王漢宗特黑體</vt:lpstr>
      <vt:lpstr>Arial Unicode</vt:lpstr>
      <vt:lpstr>Noto Sans T Chinese Bold</vt:lpstr>
      <vt:lpstr>Arial</vt:lpstr>
      <vt:lpstr>可画漫游世界</vt:lpstr>
      <vt:lpstr>Office Theme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Pastel Watercolor Cute Border Document</dc:title>
  <cp:lastModifiedBy>user</cp:lastModifiedBy>
  <cp:revision>2</cp:revision>
  <dcterms:created xsi:type="dcterms:W3CDTF">2006-08-16T00:00:00Z</dcterms:created>
  <dcterms:modified xsi:type="dcterms:W3CDTF">2024-02-26T16:18:54Z</dcterms:modified>
  <dc:identifier>DAF95-m9w14</dc:identifier>
</cp:coreProperties>
</file>