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554" r:id="rId3"/>
    <p:sldId id="261" r:id="rId4"/>
    <p:sldId id="301" r:id="rId5"/>
    <p:sldId id="273" r:id="rId6"/>
    <p:sldId id="293" r:id="rId7"/>
    <p:sldId id="292" r:id="rId8"/>
    <p:sldId id="299" r:id="rId9"/>
    <p:sldId id="300" r:id="rId10"/>
    <p:sldId id="289" r:id="rId11"/>
    <p:sldId id="555" r:id="rId12"/>
    <p:sldId id="557" r:id="rId13"/>
    <p:sldId id="287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96182" autoAdjust="0"/>
  </p:normalViewPr>
  <p:slideViewPr>
    <p:cSldViewPr snapToGrid="0">
      <p:cViewPr varScale="1">
        <p:scale>
          <a:sx n="59" d="100"/>
          <a:sy n="59" d="100"/>
        </p:scale>
        <p:origin x="31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72082-2E47-41E0-8670-578065FB09B4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B9A12-F344-451B-9445-1BC31D1A03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11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0261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103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8280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378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613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943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860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25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70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559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3630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657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B9A12-F344-451B-9445-1BC31D1A037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16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F65646-77AF-4CD8-B231-3323D780B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3E906F1-7341-46CA-BCD9-10B7B0E10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30D8DB-EA49-45C8-9AA6-9675EFCEB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02CDAB-DF81-412F-94DE-7873EA01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BF496F-A4C0-4DB2-B941-C225E69E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81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D5934-A0AC-4657-AB6E-86EFC06FC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4EE4CA4-1BEC-49DF-BDFF-7059EACFE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70D9D3-7733-44DB-814F-0407BDAA7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597BE7-0D24-46C0-AB89-D2ACCCBE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5EBB26-6D9D-4063-975C-A4BC1342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07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D03692D-E969-4023-9868-2FB2E3015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7FDA07A-CFDF-46EF-B976-2B9995666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0401A7-D4A5-438C-BB7D-8F430E2B5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9BCE07-2980-4B7C-B3A0-14623F40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2210DB-576C-4AFA-A6E4-B934DE29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22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3A8211-600E-4F8C-8D79-A45AA5FC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119F64-8168-4489-8EC3-BCC56051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C73F2F-61ED-4E4E-BBF2-D36D01CFC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CC7C27-5E14-4124-8612-E44E9163D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C5B14C-CC8B-4F65-BB23-0FAD79A1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86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D6D633-C7B1-40A0-9F63-FD3913A69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877F10B-8A00-4C8F-BEB9-081736B09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4C223C-156D-4FF2-9071-797D32354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65848A-6D51-4BB7-8CB2-B76EEFA5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5408A5-4276-4F19-85D1-E38FA40CE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48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4B30FD-3474-4288-B75D-DC231494B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E8117D-5761-410C-BD7E-55C00ECA0A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DC5EE00-2B53-4B9D-9DAF-09380E31C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BA8C5A-55AF-4CF3-AE8F-B97D9BA82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97ABBEF-19A9-48F5-9683-373411A6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55C88F6-26A8-4A64-9125-8883601BE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53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E06286-FDE2-481B-A60F-FBB2D973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53930C-A63A-4C35-969F-E370B198E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EFC2C76-D65E-451E-9CD6-C68D3A980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E8F8F07-A3D7-48F4-B8D5-74FEEBB28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1564A13-243D-4482-884F-8E4E48A16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FE88C15-7132-4204-878A-C68B9B6BA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854CE54-1D2A-458D-B56B-911A054A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FD307E9-B97F-453C-B048-D5C7E1785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967792" y="6446569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204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D32F18-104F-424B-A14A-9DD1F17AD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8A3BB6B-4D40-4B80-9C88-13EC99F1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998CF4A-F918-44AD-B565-33ADE6AD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7330CE-4489-4011-B21F-283B6D952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709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4DDA125-6AE2-41F7-B818-A29DEC681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E35F69-CFCA-416E-AF92-31C2937C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9CB230A-1BF0-46A0-8CD0-6030627A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02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EF5079-F19A-42B9-8565-D29FB8D0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445416-537F-4C6B-A2D5-6A2280A9A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726F845-3559-40BB-A7FF-6BEC0EC06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0B8F4F-3008-43A3-A8E4-A1FECB7DB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2965852-9FFA-4E48-91A2-9501B3048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2707BC2-A5DF-4C8E-9277-375BEB6F7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91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E91DB6-BFD6-44E5-9984-A031461AC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C320EC9-9918-4443-BCAE-0C926C82F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DFF3D34-0BD3-42DC-B799-F1189FD31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3E34A5-CC58-448E-8028-05C88C14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8298A4-F030-4EEB-9053-37F860B9E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9BD772-FBCD-4F08-871C-7CCD17B5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90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9AC7CA-4121-4D05-8DD2-396F39BDE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D2BCAD5-6961-40FC-B0BB-77424419D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7B5F0B-C424-4F41-9C8D-6B00D3CB4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36F2-EC20-437F-AF5E-12C913FA461F}" type="datetimeFigureOut">
              <a:rPr lang="zh-CN" altLang="en-US" smtClean="0"/>
              <a:t>2024/2/25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557EB4-EAE9-4883-A2CC-1B334DEDB4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657947-9071-40D4-A0A9-ACAD2257B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5A085-723A-4686-BD75-278B013A8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84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86285" cy="688530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136793" y="1411597"/>
            <a:ext cx="9912698" cy="441052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40720" y="2949942"/>
            <a:ext cx="8151571" cy="1193992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35544" y="4519602"/>
            <a:ext cx="2138680" cy="83099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800" b="1" spc="300" dirty="0"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造字工房悦黑体验版纤细体" pitchFamily="50" charset="-122"/>
                <a:ea typeface="造字工房悦黑体验版纤细体" pitchFamily="50" charset="-122"/>
                <a:cs typeface="+mn-ea"/>
              </a:rPr>
              <a:t>教務處</a:t>
            </a:r>
            <a:endParaRPr lang="zh-CN" altLang="en-US" sz="4800" b="1" spc="300" dirty="0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造字工房悦黑体验版纤细体" pitchFamily="50" charset="-122"/>
              <a:ea typeface="造字工房悦黑体验版纤细体" pitchFamily="50" charset="-122"/>
              <a:cs typeface="+mn-ea"/>
            </a:endParaRPr>
          </a:p>
        </p:txBody>
      </p:sp>
      <p:sp>
        <p:nvSpPr>
          <p:cNvPr id="9" name="文本框 25">
            <a:extLst>
              <a:ext uri="{FF2B5EF4-FFF2-40B4-BE49-F238E27FC236}">
                <a16:creationId xmlns:a16="http://schemas.microsoft.com/office/drawing/2014/main" id="{995DA374-5F92-4352-8EF5-C6A2F4095177}"/>
              </a:ext>
            </a:extLst>
          </p:cNvPr>
          <p:cNvSpPr txBox="1"/>
          <p:nvPr/>
        </p:nvSpPr>
        <p:spPr>
          <a:xfrm>
            <a:off x="2850227" y="2254752"/>
            <a:ext cx="65325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ctr">
              <a:defRPr sz="8800" b="1">
                <a:gradFill flip="none" rotWithShape="1">
                  <a:gsLst>
                    <a:gs pos="38000">
                      <a:srgbClr val="9E8348"/>
                    </a:gs>
                    <a:gs pos="71000">
                      <a:srgbClr val="FBF7F0"/>
                    </a:gs>
                    <a:gs pos="0">
                      <a:srgbClr val="FBF7F0"/>
                    </a:gs>
                    <a:gs pos="100000">
                      <a:srgbClr val="A0854A"/>
                    </a:gs>
                  </a:gsLst>
                  <a:lin ang="8100000" scaled="1"/>
                  <a:tileRect/>
                </a:gradFill>
                <a:latin typeface="微软雅黑 Light" panose="020B0502040204020203" pitchFamily="34" charset="-122"/>
                <a:ea typeface="锐字工房云字库细圆GBK" panose="02010604000000000000" pitchFamily="2" charset="-122"/>
                <a:cs typeface="+mn-ea"/>
              </a:defRPr>
            </a:lvl1pPr>
          </a:lstStyle>
          <a:p>
            <a:r>
              <a:rPr lang="zh-TW" altLang="en-US" sz="9600" spc="300" dirty="0"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造字工房悦黑体验版纤细体" pitchFamily="50" charset="-122"/>
                <a:ea typeface="造字工房悦黑体验版纤细体" pitchFamily="50" charset="-122"/>
                <a:sym typeface="微软雅黑 Light" panose="020B0502040204020203" pitchFamily="34" charset="-122"/>
              </a:rPr>
              <a:t>班級家長會</a:t>
            </a:r>
            <a:endParaRPr lang="zh-CN" altLang="en-US" sz="9600" spc="300" dirty="0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造字工房悦黑体验版纤细体" pitchFamily="50" charset="-122"/>
              <a:ea typeface="造字工房悦黑体验版纤细体" pitchFamily="50" charset="-122"/>
              <a:sym typeface="微软雅黑 Light" panose="020B0502040204020203" pitchFamily="34" charset="-122"/>
            </a:endParaRPr>
          </a:p>
        </p:txBody>
      </p:sp>
      <p:sp>
        <p:nvSpPr>
          <p:cNvPr id="10" name="文本框 25">
            <a:extLst>
              <a:ext uri="{FF2B5EF4-FFF2-40B4-BE49-F238E27FC236}">
                <a16:creationId xmlns:a16="http://schemas.microsoft.com/office/drawing/2014/main" id="{2D2594F9-6E6D-403D-B53D-90D0C124B238}"/>
              </a:ext>
            </a:extLst>
          </p:cNvPr>
          <p:cNvSpPr txBox="1"/>
          <p:nvPr/>
        </p:nvSpPr>
        <p:spPr>
          <a:xfrm>
            <a:off x="3797241" y="1519731"/>
            <a:ext cx="4415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8800" b="1">
                <a:gradFill flip="none" rotWithShape="1">
                  <a:gsLst>
                    <a:gs pos="38000">
                      <a:srgbClr val="9E8348"/>
                    </a:gs>
                    <a:gs pos="71000">
                      <a:srgbClr val="FBF7F0"/>
                    </a:gs>
                    <a:gs pos="0">
                      <a:srgbClr val="FBF7F0"/>
                    </a:gs>
                    <a:gs pos="100000">
                      <a:srgbClr val="A0854A"/>
                    </a:gs>
                  </a:gsLst>
                  <a:lin ang="8100000" scaled="1"/>
                  <a:tileRect/>
                </a:gradFill>
                <a:latin typeface="微软雅黑 Light" panose="020B0502040204020203" pitchFamily="34" charset="-122"/>
                <a:ea typeface="锐字工房云字库细圆GBK" panose="02010604000000000000" pitchFamily="2" charset="-122"/>
                <a:cs typeface="+mn-ea"/>
              </a:defRPr>
            </a:lvl1pPr>
          </a:lstStyle>
          <a:p>
            <a:r>
              <a:rPr lang="en-US" altLang="zh-CN" sz="4800" spc="300" dirty="0"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造字工房悦黑体验版纤细体" pitchFamily="50" charset="-122"/>
                <a:ea typeface="造字工房悦黑体验版纤细体" pitchFamily="50" charset="-122"/>
                <a:sym typeface="微软雅黑 Light" panose="020B0502040204020203" pitchFamily="34" charset="-122"/>
              </a:rPr>
              <a:t>112-2</a:t>
            </a:r>
            <a:r>
              <a:rPr lang="zh-TW" altLang="en-US" sz="4800" spc="300" dirty="0"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造字工房悦黑体验版纤细体" pitchFamily="50" charset="-122"/>
                <a:ea typeface="造字工房悦黑体验版纤细体" pitchFamily="50" charset="-122"/>
                <a:sym typeface="微软雅黑 Light" panose="020B0502040204020203" pitchFamily="34" charset="-122"/>
              </a:rPr>
              <a:t>學年度</a:t>
            </a:r>
            <a:endParaRPr lang="zh-CN" altLang="en-US" sz="4800" spc="300" dirty="0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造字工房悦黑体验版纤细体" pitchFamily="50" charset="-122"/>
              <a:ea typeface="造字工房悦黑体验版纤细体" pitchFamily="50" charset="-122"/>
              <a:sym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0" y="-5715"/>
            <a:ext cx="12186285" cy="6885305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28504" y="397327"/>
            <a:ext cx="11734356" cy="6063343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9368" y="1544637"/>
            <a:ext cx="1107996" cy="3768725"/>
          </a:xfrm>
          <a:prstGeom prst="rect">
            <a:avLst/>
          </a:prstGeom>
          <a:solidFill>
            <a:srgbClr val="9AAF89"/>
          </a:solidFill>
          <a:ln>
            <a:noFill/>
          </a:ln>
          <a:effectLst>
            <a:outerShdw blurRad="88900" dist="114300" dir="2700000" algn="tl" rotWithShape="0">
              <a:prstClr val="black">
                <a:alpha val="39000"/>
              </a:prstClr>
            </a:outerShdw>
          </a:effectLst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郑庆科黄油体Regular " panose="02000603000000000000" pitchFamily="2" charset="-122"/>
                <a:ea typeface="郑庆科黄油体Regular " panose="02000603000000000000" pitchFamily="2" charset="-122"/>
              </a:rPr>
              <a:t>全市競賽</a:t>
            </a:r>
            <a:endParaRPr kumimoji="0" lang="zh-CN" alt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郑庆科黄油体Regular " panose="02000603000000000000" pitchFamily="2" charset="-122"/>
              <a:ea typeface="郑庆科黄油体Regular " panose="02000603000000000000" pitchFamily="2" charset="-122"/>
            </a:endParaRPr>
          </a:p>
        </p:txBody>
      </p:sp>
      <p:pic>
        <p:nvPicPr>
          <p:cNvPr id="7" name="图片 6" descr="5b39e8e13864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9142" y="1238793"/>
            <a:ext cx="697865" cy="659765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2384517" y="2695185"/>
            <a:ext cx="6737985" cy="955040"/>
            <a:chOff x="3882" y="1059"/>
            <a:chExt cx="10611" cy="1504"/>
          </a:xfrm>
        </p:grpSpPr>
        <p:grpSp>
          <p:nvGrpSpPr>
            <p:cNvPr id="9" name="组合 8"/>
            <p:cNvGrpSpPr/>
            <p:nvPr/>
          </p:nvGrpSpPr>
          <p:grpSpPr>
            <a:xfrm>
              <a:off x="3882" y="1059"/>
              <a:ext cx="1590" cy="1504"/>
              <a:chOff x="3617" y="1918"/>
              <a:chExt cx="1590" cy="1504"/>
            </a:xfrm>
          </p:grpSpPr>
          <p:pic>
            <p:nvPicPr>
              <p:cNvPr id="6" name="图片 5" descr="5b39e8e138645"/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617" y="1918"/>
                <a:ext cx="1590" cy="1504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3775" y="2114"/>
                <a:ext cx="1028" cy="1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40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charset="-122"/>
                    <a:ea typeface="微软雅黑" panose="020B0503020204020204" charset="-122"/>
                  </a:rPr>
                  <a:t> </a:t>
                </a:r>
                <a:r>
                  <a:rPr kumimoji="0" lang="en-US" altLang="zh-CN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+mn-cs"/>
                  </a:rPr>
                  <a:t>3</a:t>
                </a:r>
              </a:p>
            </p:txBody>
          </p:sp>
        </p:grpSp>
        <p:sp>
          <p:nvSpPr>
            <p:cNvPr id="35" name="文本框 34"/>
            <p:cNvSpPr txBox="1"/>
            <p:nvPr/>
          </p:nvSpPr>
          <p:spPr>
            <a:xfrm>
              <a:off x="5513" y="1241"/>
              <a:ext cx="8980" cy="11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bIns="0" rtlCol="0">
              <a:spAutoFit/>
            </a:bodyPr>
            <a:lstStyle>
              <a:defPPr>
                <a:defRPr lang="zh-CN"/>
              </a:defPPr>
              <a:lvl1pPr>
                <a:defRPr sz="2400" b="1">
                  <a:solidFill>
                    <a:schemeClr val="bg1"/>
                  </a:solidFill>
                  <a:latin typeface="+mj-lt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新竹市國語文競賽</a:t>
              </a:r>
              <a:r>
                <a:rPr lang="en-US" altLang="zh-TW" sz="4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rPr>
                <a:t>(</a:t>
              </a:r>
              <a:r>
                <a:rPr lang="zh-TW" altLang="en-US" sz="4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rPr>
                <a:t>五</a:t>
              </a:r>
              <a:r>
                <a:rPr lang="en-US" altLang="zh-TW" sz="4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 panose="020B0503020204020204" charset="-122"/>
                  <a:ea typeface="微软雅黑" panose="020B0503020204020204" charset="-122"/>
                </a:rPr>
                <a:t>)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</p:grpSp>
      <p:pic>
        <p:nvPicPr>
          <p:cNvPr id="53" name="图片 5" descr="5b39e8e138645">
            <a:extLst>
              <a:ext uri="{FF2B5EF4-FFF2-40B4-BE49-F238E27FC236}">
                <a16:creationId xmlns:a16="http://schemas.microsoft.com/office/drawing/2014/main" id="{99540AC8-7183-405A-BB9E-61C50ED3289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74265" y="3763844"/>
            <a:ext cx="1009650" cy="955040"/>
          </a:xfrm>
          <a:prstGeom prst="rect">
            <a:avLst/>
          </a:prstGeom>
        </p:spPr>
      </p:pic>
      <p:sp>
        <p:nvSpPr>
          <p:cNvPr id="54" name="文本框 7">
            <a:extLst>
              <a:ext uri="{FF2B5EF4-FFF2-40B4-BE49-F238E27FC236}">
                <a16:creationId xmlns:a16="http://schemas.microsoft.com/office/drawing/2014/main" id="{419B0F3D-38C0-4D3A-A244-B07D13787592}"/>
              </a:ext>
            </a:extLst>
          </p:cNvPr>
          <p:cNvSpPr txBox="1"/>
          <p:nvPr/>
        </p:nvSpPr>
        <p:spPr>
          <a:xfrm>
            <a:off x="2419997" y="3848146"/>
            <a:ext cx="652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4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55" name="文本框 34">
            <a:extLst>
              <a:ext uri="{FF2B5EF4-FFF2-40B4-BE49-F238E27FC236}">
                <a16:creationId xmlns:a16="http://schemas.microsoft.com/office/drawing/2014/main" id="{8D975FDA-7D22-4D4A-87C8-2AAF510C9353}"/>
              </a:ext>
            </a:extLst>
          </p:cNvPr>
          <p:cNvSpPr txBox="1"/>
          <p:nvPr/>
        </p:nvSpPr>
        <p:spPr>
          <a:xfrm>
            <a:off x="3363549" y="5092451"/>
            <a:ext cx="7824578" cy="723275"/>
          </a:xfrm>
          <a:prstGeom prst="rect">
            <a:avLst/>
          </a:prstGeom>
          <a:noFill/>
          <a:ln>
            <a:noFill/>
          </a:ln>
        </p:spPr>
        <p:txBody>
          <a:bodyPr wrap="none" bIns="0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新竹市金竹獎英</a:t>
            </a:r>
            <a:r>
              <a:rPr lang="zh-TW" altLang="en-US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語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朗讀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(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三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~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六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)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grpSp>
        <p:nvGrpSpPr>
          <p:cNvPr id="57" name="组合 35">
            <a:extLst>
              <a:ext uri="{FF2B5EF4-FFF2-40B4-BE49-F238E27FC236}">
                <a16:creationId xmlns:a16="http://schemas.microsoft.com/office/drawing/2014/main" id="{BC882F42-9337-48E4-A632-3E49DF5A39A6}"/>
              </a:ext>
            </a:extLst>
          </p:cNvPr>
          <p:cNvGrpSpPr/>
          <p:nvPr/>
        </p:nvGrpSpPr>
        <p:grpSpPr>
          <a:xfrm>
            <a:off x="2372702" y="612424"/>
            <a:ext cx="1009650" cy="955040"/>
            <a:chOff x="3617" y="3374"/>
            <a:chExt cx="1590" cy="1504"/>
          </a:xfrm>
        </p:grpSpPr>
        <p:pic>
          <p:nvPicPr>
            <p:cNvPr id="62" name="图片 36" descr="5b39e8e138645">
              <a:extLst>
                <a:ext uri="{FF2B5EF4-FFF2-40B4-BE49-F238E27FC236}">
                  <a16:creationId xmlns:a16="http://schemas.microsoft.com/office/drawing/2014/main" id="{6871D76B-CF09-455D-A045-A13E0EA9C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617" y="3374"/>
              <a:ext cx="1590" cy="1504"/>
            </a:xfrm>
            <a:prstGeom prst="rect">
              <a:avLst/>
            </a:prstGeom>
          </p:spPr>
        </p:pic>
        <p:sp>
          <p:nvSpPr>
            <p:cNvPr id="63" name="文本框 37">
              <a:extLst>
                <a:ext uri="{FF2B5EF4-FFF2-40B4-BE49-F238E27FC236}">
                  <a16:creationId xmlns:a16="http://schemas.microsoft.com/office/drawing/2014/main" id="{44B61B45-B485-4A2D-B160-4539E9ECA9FD}"/>
                </a:ext>
              </a:extLst>
            </p:cNvPr>
            <p:cNvSpPr txBox="1"/>
            <p:nvPr/>
          </p:nvSpPr>
          <p:spPr>
            <a:xfrm>
              <a:off x="3911" y="3570"/>
              <a:ext cx="788" cy="11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1</a:t>
              </a:r>
            </a:p>
          </p:txBody>
        </p:sp>
      </p:grpSp>
      <p:sp>
        <p:nvSpPr>
          <p:cNvPr id="64" name="文本框 34">
            <a:extLst>
              <a:ext uri="{FF2B5EF4-FFF2-40B4-BE49-F238E27FC236}">
                <a16:creationId xmlns:a16="http://schemas.microsoft.com/office/drawing/2014/main" id="{32BB20E2-580B-4A3A-B033-52D45F2D8DE1}"/>
              </a:ext>
            </a:extLst>
          </p:cNvPr>
          <p:cNvSpPr txBox="1"/>
          <p:nvPr/>
        </p:nvSpPr>
        <p:spPr>
          <a:xfrm>
            <a:off x="3423920" y="1781505"/>
            <a:ext cx="6131807" cy="723275"/>
          </a:xfrm>
          <a:prstGeom prst="rect">
            <a:avLst/>
          </a:prstGeom>
          <a:noFill/>
          <a:ln>
            <a:noFill/>
          </a:ln>
        </p:spPr>
        <p:txBody>
          <a:bodyPr wrap="none" bIns="0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新竹市</a:t>
            </a:r>
            <a:r>
              <a:rPr lang="zh-TW" altLang="en-US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科學展覽</a:t>
            </a:r>
            <a:r>
              <a:rPr lang="en-US" altLang="zh-TW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zh-TW" altLang="en-US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四</a:t>
            </a:r>
            <a:r>
              <a:rPr lang="en-US" altLang="zh-TW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~</a:t>
            </a:r>
            <a:r>
              <a:rPr lang="zh-TW" altLang="en-US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六</a:t>
            </a:r>
            <a:r>
              <a:rPr lang="en-US" altLang="zh-TW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)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5" name="文本框 34">
            <a:extLst>
              <a:ext uri="{FF2B5EF4-FFF2-40B4-BE49-F238E27FC236}">
                <a16:creationId xmlns:a16="http://schemas.microsoft.com/office/drawing/2014/main" id="{36D79055-2636-48AD-99C5-47732492415D}"/>
              </a:ext>
            </a:extLst>
          </p:cNvPr>
          <p:cNvSpPr txBox="1"/>
          <p:nvPr/>
        </p:nvSpPr>
        <p:spPr>
          <a:xfrm>
            <a:off x="3420202" y="670240"/>
            <a:ext cx="6696064" cy="723275"/>
          </a:xfrm>
          <a:prstGeom prst="rect">
            <a:avLst/>
          </a:prstGeom>
          <a:noFill/>
          <a:ln>
            <a:noFill/>
          </a:ln>
        </p:spPr>
        <p:txBody>
          <a:bodyPr wrap="none" bIns="0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新竹市英語字彙王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(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三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~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六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)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66" name="图片 5" descr="5b39e8e138645">
            <a:extLst>
              <a:ext uri="{FF2B5EF4-FFF2-40B4-BE49-F238E27FC236}">
                <a16:creationId xmlns:a16="http://schemas.microsoft.com/office/drawing/2014/main" id="{BB240745-DEFB-4995-A81A-49D0B89A87C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14270" y="1626526"/>
            <a:ext cx="1009650" cy="955040"/>
          </a:xfrm>
          <a:prstGeom prst="rect">
            <a:avLst/>
          </a:prstGeom>
        </p:spPr>
      </p:pic>
      <p:sp>
        <p:nvSpPr>
          <p:cNvPr id="67" name="文本框 7">
            <a:extLst>
              <a:ext uri="{FF2B5EF4-FFF2-40B4-BE49-F238E27FC236}">
                <a16:creationId xmlns:a16="http://schemas.microsoft.com/office/drawing/2014/main" id="{9AAC429F-B05E-4D3C-B59E-A1CEFB3F0C6F}"/>
              </a:ext>
            </a:extLst>
          </p:cNvPr>
          <p:cNvSpPr txBox="1"/>
          <p:nvPr/>
        </p:nvSpPr>
        <p:spPr>
          <a:xfrm>
            <a:off x="2489200" y="1776386"/>
            <a:ext cx="652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21" name="图片 5" descr="5b39e8e138645">
            <a:extLst>
              <a:ext uri="{FF2B5EF4-FFF2-40B4-BE49-F238E27FC236}">
                <a16:creationId xmlns:a16="http://schemas.microsoft.com/office/drawing/2014/main" id="{4E0A1CCF-8B46-4E88-BB41-E475947EE92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10552" y="4891565"/>
            <a:ext cx="1009650" cy="955040"/>
          </a:xfrm>
          <a:prstGeom prst="rect">
            <a:avLst/>
          </a:prstGeom>
        </p:spPr>
      </p:pic>
      <p:sp>
        <p:nvSpPr>
          <p:cNvPr id="22" name="文本框 7">
            <a:extLst>
              <a:ext uri="{FF2B5EF4-FFF2-40B4-BE49-F238E27FC236}">
                <a16:creationId xmlns:a16="http://schemas.microsoft.com/office/drawing/2014/main" id="{C68C651D-2EAF-49E0-8B0B-8E795F581822}"/>
              </a:ext>
            </a:extLst>
          </p:cNvPr>
          <p:cNvSpPr txBox="1"/>
          <p:nvPr/>
        </p:nvSpPr>
        <p:spPr>
          <a:xfrm>
            <a:off x="2517544" y="5015142"/>
            <a:ext cx="652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5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3" name="文本框 34">
            <a:extLst>
              <a:ext uri="{FF2B5EF4-FFF2-40B4-BE49-F238E27FC236}">
                <a16:creationId xmlns:a16="http://schemas.microsoft.com/office/drawing/2014/main" id="{E3B987FF-3A3D-4880-9637-6A2EA001E7F7}"/>
              </a:ext>
            </a:extLst>
          </p:cNvPr>
          <p:cNvSpPr txBox="1"/>
          <p:nvPr/>
        </p:nvSpPr>
        <p:spPr>
          <a:xfrm>
            <a:off x="3429647" y="3879726"/>
            <a:ext cx="7824579" cy="723275"/>
          </a:xfrm>
          <a:prstGeom prst="rect">
            <a:avLst/>
          </a:prstGeom>
          <a:noFill/>
          <a:ln>
            <a:noFill/>
          </a:ln>
        </p:spPr>
        <p:txBody>
          <a:bodyPr wrap="none" bIns="0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新竹市國英數學力</a:t>
            </a:r>
            <a:r>
              <a:rPr kumimoji="0" lang="zh-TW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檢測</a:t>
            </a:r>
            <a:r>
              <a:rPr lang="en-US" altLang="zh-TW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zh-TW" altLang="en-US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四</a:t>
            </a:r>
            <a:r>
              <a:rPr lang="en-US" altLang="zh-TW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+</a:t>
            </a:r>
            <a:r>
              <a:rPr lang="zh-TW" altLang="en-US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五</a:t>
            </a:r>
            <a:r>
              <a:rPr lang="en-US" altLang="zh-TW" sz="4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)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52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0" y="-5715"/>
            <a:ext cx="12186285" cy="6885305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28504" y="405265"/>
            <a:ext cx="11734356" cy="6063343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2894" y="1532618"/>
            <a:ext cx="1107996" cy="3768725"/>
          </a:xfrm>
          <a:prstGeom prst="rect">
            <a:avLst/>
          </a:prstGeom>
          <a:solidFill>
            <a:srgbClr val="9AAF89"/>
          </a:solidFill>
          <a:ln>
            <a:noFill/>
          </a:ln>
          <a:effectLst>
            <a:outerShdw blurRad="88900" dist="114300" dir="2700000" algn="tl" rotWithShape="0">
              <a:prstClr val="black">
                <a:alpha val="39000"/>
              </a:prstClr>
            </a:outerShdw>
          </a:effectLst>
        </p:spPr>
        <p:txBody>
          <a:bodyPr vert="eaVert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郑庆科黄油体Regular " panose="02000603000000000000" pitchFamily="2" charset="-122"/>
                <a:ea typeface="郑庆科黄油体Regular " panose="02000603000000000000" pitchFamily="2" charset="-122"/>
              </a:rPr>
              <a:t>校內活動</a:t>
            </a:r>
            <a:endParaRPr kumimoji="0" lang="zh-CN" alt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郑庆科黄油体Regular " panose="02000603000000000000" pitchFamily="2" charset="-122"/>
              <a:ea typeface="郑庆科黄油体Regular " panose="02000603000000000000" pitchFamily="2" charset="-122"/>
            </a:endParaRPr>
          </a:p>
        </p:txBody>
      </p:sp>
      <p:pic>
        <p:nvPicPr>
          <p:cNvPr id="7" name="图片 6" descr="5b39e8e13864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2668" y="1226774"/>
            <a:ext cx="697865" cy="659765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2655570" y="2473884"/>
            <a:ext cx="6339840" cy="2140585"/>
            <a:chOff x="3882" y="-808"/>
            <a:chExt cx="9984" cy="3371"/>
          </a:xfrm>
        </p:grpSpPr>
        <p:grpSp>
          <p:nvGrpSpPr>
            <p:cNvPr id="9" name="组合 8"/>
            <p:cNvGrpSpPr/>
            <p:nvPr/>
          </p:nvGrpSpPr>
          <p:grpSpPr>
            <a:xfrm>
              <a:off x="3882" y="1059"/>
              <a:ext cx="1590" cy="1504"/>
              <a:chOff x="3617" y="1918"/>
              <a:chExt cx="1590" cy="1504"/>
            </a:xfrm>
          </p:grpSpPr>
          <p:pic>
            <p:nvPicPr>
              <p:cNvPr id="6" name="图片 5" descr="5b39e8e138645"/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617" y="1918"/>
                <a:ext cx="1590" cy="1504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3775" y="2114"/>
                <a:ext cx="1028" cy="1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zh-TW" altLang="en-US" sz="40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charset="-122"/>
                    <a:ea typeface="微软雅黑" panose="020B0503020204020204" charset="-122"/>
                  </a:rPr>
                  <a:t> </a:t>
                </a:r>
                <a:r>
                  <a:rPr kumimoji="0" lang="en-US" altLang="zh-CN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+mn-cs"/>
                  </a:rPr>
                  <a:t>3</a:t>
                </a:r>
              </a:p>
            </p:txBody>
          </p:sp>
        </p:grpSp>
        <p:sp>
          <p:nvSpPr>
            <p:cNvPr id="35" name="文本框 34"/>
            <p:cNvSpPr txBox="1"/>
            <p:nvPr/>
          </p:nvSpPr>
          <p:spPr>
            <a:xfrm>
              <a:off x="5578" y="-808"/>
              <a:ext cx="8288" cy="11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bIns="0" rtlCol="0">
              <a:spAutoFit/>
            </a:bodyPr>
            <a:lstStyle>
              <a:defPPr>
                <a:defRPr lang="zh-CN"/>
              </a:defPPr>
              <a:lvl1pPr>
                <a:defRPr sz="2400" b="1">
                  <a:solidFill>
                    <a:schemeClr val="bg1"/>
                  </a:solidFill>
                  <a:latin typeface="+mj-lt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母親節我愛媽媽書展</a:t>
              </a:r>
              <a:endPara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</p:grpSp>
      <p:pic>
        <p:nvPicPr>
          <p:cNvPr id="53" name="图片 5" descr="5b39e8e138645">
            <a:extLst>
              <a:ext uri="{FF2B5EF4-FFF2-40B4-BE49-F238E27FC236}">
                <a16:creationId xmlns:a16="http://schemas.microsoft.com/office/drawing/2014/main" id="{99540AC8-7183-405A-BB9E-61C50ED3289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15272" y="4944060"/>
            <a:ext cx="1009650" cy="955040"/>
          </a:xfrm>
          <a:prstGeom prst="rect">
            <a:avLst/>
          </a:prstGeom>
        </p:spPr>
      </p:pic>
      <p:sp>
        <p:nvSpPr>
          <p:cNvPr id="54" name="文本框 7">
            <a:extLst>
              <a:ext uri="{FF2B5EF4-FFF2-40B4-BE49-F238E27FC236}">
                <a16:creationId xmlns:a16="http://schemas.microsoft.com/office/drawing/2014/main" id="{419B0F3D-38C0-4D3A-A244-B07D13787592}"/>
              </a:ext>
            </a:extLst>
          </p:cNvPr>
          <p:cNvSpPr txBox="1"/>
          <p:nvPr/>
        </p:nvSpPr>
        <p:spPr>
          <a:xfrm>
            <a:off x="2715602" y="5068520"/>
            <a:ext cx="652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4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55" name="文本框 34">
            <a:extLst>
              <a:ext uri="{FF2B5EF4-FFF2-40B4-BE49-F238E27FC236}">
                <a16:creationId xmlns:a16="http://schemas.microsoft.com/office/drawing/2014/main" id="{8D975FDA-7D22-4D4A-87C8-2AAF510C9353}"/>
              </a:ext>
            </a:extLst>
          </p:cNvPr>
          <p:cNvSpPr txBox="1"/>
          <p:nvPr/>
        </p:nvSpPr>
        <p:spPr>
          <a:xfrm>
            <a:off x="3665220" y="5053131"/>
            <a:ext cx="8331127" cy="723275"/>
          </a:xfrm>
          <a:prstGeom prst="rect">
            <a:avLst/>
          </a:prstGeom>
          <a:noFill/>
          <a:ln>
            <a:noFill/>
          </a:ln>
        </p:spPr>
        <p:txBody>
          <a:bodyPr wrap="none" bIns="0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我的第二首歌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-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第二語言歌唱比賽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grpSp>
        <p:nvGrpSpPr>
          <p:cNvPr id="57" name="组合 35">
            <a:extLst>
              <a:ext uri="{FF2B5EF4-FFF2-40B4-BE49-F238E27FC236}">
                <a16:creationId xmlns:a16="http://schemas.microsoft.com/office/drawing/2014/main" id="{BC882F42-9337-48E4-A632-3E49DF5A39A6}"/>
              </a:ext>
            </a:extLst>
          </p:cNvPr>
          <p:cNvGrpSpPr/>
          <p:nvPr/>
        </p:nvGrpSpPr>
        <p:grpSpPr>
          <a:xfrm>
            <a:off x="2715602" y="1196624"/>
            <a:ext cx="1009650" cy="955040"/>
            <a:chOff x="3617" y="3374"/>
            <a:chExt cx="1590" cy="1504"/>
          </a:xfrm>
        </p:grpSpPr>
        <p:pic>
          <p:nvPicPr>
            <p:cNvPr id="62" name="图片 36" descr="5b39e8e138645">
              <a:extLst>
                <a:ext uri="{FF2B5EF4-FFF2-40B4-BE49-F238E27FC236}">
                  <a16:creationId xmlns:a16="http://schemas.microsoft.com/office/drawing/2014/main" id="{6871D76B-CF09-455D-A045-A13E0EA9C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617" y="3374"/>
              <a:ext cx="1590" cy="1504"/>
            </a:xfrm>
            <a:prstGeom prst="rect">
              <a:avLst/>
            </a:prstGeom>
          </p:spPr>
        </p:pic>
        <p:sp>
          <p:nvSpPr>
            <p:cNvPr id="63" name="文本框 37">
              <a:extLst>
                <a:ext uri="{FF2B5EF4-FFF2-40B4-BE49-F238E27FC236}">
                  <a16:creationId xmlns:a16="http://schemas.microsoft.com/office/drawing/2014/main" id="{44B61B45-B485-4A2D-B160-4539E9ECA9FD}"/>
                </a:ext>
              </a:extLst>
            </p:cNvPr>
            <p:cNvSpPr txBox="1"/>
            <p:nvPr/>
          </p:nvSpPr>
          <p:spPr>
            <a:xfrm>
              <a:off x="3911" y="3570"/>
              <a:ext cx="788" cy="11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1</a:t>
              </a:r>
            </a:p>
          </p:txBody>
        </p:sp>
      </p:grpSp>
      <p:sp>
        <p:nvSpPr>
          <p:cNvPr id="64" name="文本框 34">
            <a:extLst>
              <a:ext uri="{FF2B5EF4-FFF2-40B4-BE49-F238E27FC236}">
                <a16:creationId xmlns:a16="http://schemas.microsoft.com/office/drawing/2014/main" id="{32BB20E2-580B-4A3A-B033-52D45F2D8DE1}"/>
              </a:ext>
            </a:extLst>
          </p:cNvPr>
          <p:cNvSpPr txBox="1"/>
          <p:nvPr/>
        </p:nvSpPr>
        <p:spPr>
          <a:xfrm>
            <a:off x="3770890" y="1301426"/>
            <a:ext cx="4134465" cy="723275"/>
          </a:xfrm>
          <a:prstGeom prst="rect">
            <a:avLst/>
          </a:prstGeom>
          <a:noFill/>
          <a:ln>
            <a:noFill/>
          </a:ln>
        </p:spPr>
        <p:txBody>
          <a:bodyPr wrap="none" bIns="0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元宵猜燈謎活動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65" name="文本框 34">
            <a:extLst>
              <a:ext uri="{FF2B5EF4-FFF2-40B4-BE49-F238E27FC236}">
                <a16:creationId xmlns:a16="http://schemas.microsoft.com/office/drawing/2014/main" id="{36D79055-2636-48AD-99C5-47732492415D}"/>
              </a:ext>
            </a:extLst>
          </p:cNvPr>
          <p:cNvSpPr txBox="1"/>
          <p:nvPr/>
        </p:nvSpPr>
        <p:spPr>
          <a:xfrm>
            <a:off x="3734906" y="3708866"/>
            <a:ext cx="5509842" cy="723275"/>
          </a:xfrm>
          <a:prstGeom prst="rect">
            <a:avLst/>
          </a:prstGeom>
          <a:noFill/>
          <a:ln>
            <a:noFill/>
          </a:ln>
        </p:spPr>
        <p:txBody>
          <a:bodyPr wrap="none" bIns="0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廣達游於藝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-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鳴蟲特展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66" name="图片 5" descr="5b39e8e138645">
            <a:extLst>
              <a:ext uri="{FF2B5EF4-FFF2-40B4-BE49-F238E27FC236}">
                <a16:creationId xmlns:a16="http://schemas.microsoft.com/office/drawing/2014/main" id="{BB240745-DEFB-4995-A81A-49D0B89A87C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55570" y="2413926"/>
            <a:ext cx="1009650" cy="955040"/>
          </a:xfrm>
          <a:prstGeom prst="rect">
            <a:avLst/>
          </a:prstGeom>
        </p:spPr>
      </p:pic>
      <p:sp>
        <p:nvSpPr>
          <p:cNvPr id="67" name="文本框 7">
            <a:extLst>
              <a:ext uri="{FF2B5EF4-FFF2-40B4-BE49-F238E27FC236}">
                <a16:creationId xmlns:a16="http://schemas.microsoft.com/office/drawing/2014/main" id="{9AAC429F-B05E-4D3C-B59E-A1CEFB3F0C6F}"/>
              </a:ext>
            </a:extLst>
          </p:cNvPr>
          <p:cNvSpPr txBox="1"/>
          <p:nvPr/>
        </p:nvSpPr>
        <p:spPr>
          <a:xfrm>
            <a:off x="2755900" y="2538386"/>
            <a:ext cx="652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22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0" y="-5715"/>
            <a:ext cx="12186285" cy="6885305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28504" y="405265"/>
            <a:ext cx="11734356" cy="6063343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方正喵呜体" panose="02010600010101010101" pitchFamily="2" charset="-122"/>
              <a:ea typeface="方正喵呜体" panose="02010600010101010101" pitchFamily="2" charset="-122"/>
              <a:cs typeface="+mn-cs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3A455536-6FD1-479A-913F-8C6842887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264359"/>
              </p:ext>
            </p:extLst>
          </p:nvPr>
        </p:nvGraphicFramePr>
        <p:xfrm>
          <a:off x="393381" y="1498601"/>
          <a:ext cx="11404601" cy="486409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35100">
                  <a:extLst>
                    <a:ext uri="{9D8B030D-6E8A-4147-A177-3AD203B41FA5}">
                      <a16:colId xmlns:a16="http://schemas.microsoft.com/office/drawing/2014/main" val="2013298306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23783626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4208826707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387234333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42215388"/>
                    </a:ext>
                  </a:extLst>
                </a:gridCol>
                <a:gridCol w="2349500">
                  <a:extLst>
                    <a:ext uri="{9D8B030D-6E8A-4147-A177-3AD203B41FA5}">
                      <a16:colId xmlns:a16="http://schemas.microsoft.com/office/drawing/2014/main" val="1801972807"/>
                    </a:ext>
                  </a:extLst>
                </a:gridCol>
                <a:gridCol w="1841501">
                  <a:extLst>
                    <a:ext uri="{9D8B030D-6E8A-4147-A177-3AD203B41FA5}">
                      <a16:colId xmlns:a16="http://schemas.microsoft.com/office/drawing/2014/main" val="3021403362"/>
                    </a:ext>
                  </a:extLst>
                </a:gridCol>
              </a:tblGrid>
              <a:tr h="729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主題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頂埔。你好</a:t>
                      </a:r>
                      <a:endParaRPr lang="zh-TW" sz="2000" b="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我愛。新竹</a:t>
                      </a:r>
                      <a:endParaRPr lang="zh-TW" sz="2000" b="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台灣。好美</a:t>
                      </a:r>
                      <a:endParaRPr lang="zh-TW" sz="2000" b="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796008"/>
                  </a:ext>
                </a:extLst>
              </a:tr>
              <a:tr h="548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年級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一年級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二年級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三年級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四年級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五年級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六年級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5583665"/>
                  </a:ext>
                </a:extLst>
              </a:tr>
              <a:tr h="548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範圍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校園</a:t>
                      </a:r>
                      <a:endParaRPr lang="zh-TW" sz="1600" kern="10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社區</a:t>
                      </a:r>
                      <a:endParaRPr lang="zh-TW" sz="1600" kern="10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新竹市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新竹市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外縣市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外縣市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7292521"/>
                  </a:ext>
                </a:extLst>
              </a:tr>
              <a:tr h="2019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下學期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葉的</a:t>
                      </a:r>
                      <a:endParaRPr lang="en-US" altLang="zh-TW" sz="2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世界</a:t>
                      </a:r>
                      <a:endParaRPr lang="zh-TW" sz="1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種子的</a:t>
                      </a:r>
                      <a:endParaRPr lang="en-US" altLang="zh-TW" sz="2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世界</a:t>
                      </a:r>
                      <a:endParaRPr lang="zh-TW" sz="1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環保局</a:t>
                      </a:r>
                      <a:endParaRPr lang="zh-TW" sz="1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城隍廟</a:t>
                      </a:r>
                      <a:endParaRPr lang="zh-TW" sz="1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自主規劃</a:t>
                      </a:r>
                      <a:endParaRPr lang="zh-TW" altLang="zh-TW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學習</a:t>
                      </a:r>
                      <a:endParaRPr lang="zh-TW" sz="1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台中科博館</a:t>
                      </a:r>
                      <a:endParaRPr lang="zh-TW" sz="1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台北天文館</a:t>
                      </a:r>
                      <a:endParaRPr lang="zh-TW" sz="1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自主規劃學習</a:t>
                      </a:r>
                      <a:endParaRPr lang="zh-TW" sz="18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6812310"/>
                  </a:ext>
                </a:extLst>
              </a:tr>
              <a:tr h="1018589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頂埔</a:t>
                      </a:r>
                      <a:endParaRPr lang="zh-TW" sz="1800" kern="100" dirty="0">
                        <a:effectLst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大小事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性平教育、家庭教育、數學好好玩、語文有意思、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</a:endParaRPr>
                    </a:p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華康平劇體W7" panose="040B0709000000000000" pitchFamily="81" charset="-120"/>
                          <a:ea typeface="華康平劇體W7" panose="040B0709000000000000" pitchFamily="81" charset="-120"/>
                        </a:rPr>
                        <a:t>安全教育、環境教育、學校活動、與藝術家有約</a:t>
                      </a:r>
                      <a:endParaRPr lang="zh-TW" sz="1600" kern="100" dirty="0">
                        <a:effectLst/>
                        <a:latin typeface="華康平劇體W7" panose="040B0709000000000000" pitchFamily="81" charset="-120"/>
                        <a:ea typeface="華康平劇體W7" panose="040B0709000000000000" pitchFamily="81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81042"/>
                  </a:ext>
                </a:extLst>
              </a:tr>
            </a:tbl>
          </a:graphicData>
        </a:graphic>
      </p:graphicFrame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F6F72A79-3C3F-48A1-92CD-B75BBB799DF7}"/>
              </a:ext>
            </a:extLst>
          </p:cNvPr>
          <p:cNvSpPr/>
          <p:nvPr/>
        </p:nvSpPr>
        <p:spPr>
          <a:xfrm>
            <a:off x="2705100" y="405265"/>
            <a:ext cx="6172200" cy="9144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sz="3600" kern="100">
                <a:effectLst/>
                <a:ea typeface="華康平劇體W7" panose="040B0709000000000000" pitchFamily="81" charset="-120"/>
                <a:cs typeface="Times New Roman" panose="02020603050405020304" pitchFamily="18" charset="0"/>
              </a:rPr>
              <a:t>頂埔探索走讀散策</a:t>
            </a:r>
            <a:endParaRPr lang="zh-TW" sz="1200" kern="10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8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0" y="-5715"/>
            <a:ext cx="12186285" cy="688530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B04CD288-4B92-4903-9385-4594338DA51B}"/>
              </a:ext>
            </a:extLst>
          </p:cNvPr>
          <p:cNvSpPr/>
          <p:nvPr/>
        </p:nvSpPr>
        <p:spPr>
          <a:xfrm>
            <a:off x="1714452" y="1787128"/>
            <a:ext cx="8762460" cy="3299618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0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讓我們一起</a:t>
            </a:r>
            <a:endParaRPr lang="en-US" altLang="zh-TW" sz="6000" b="1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0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為孩子們的學習而努力</a:t>
            </a:r>
            <a:endParaRPr lang="zh-CN" altLang="en-US" sz="6000" b="1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242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圖片 62">
            <a:extLst>
              <a:ext uri="{FF2B5EF4-FFF2-40B4-BE49-F238E27FC236}">
                <a16:creationId xmlns:a16="http://schemas.microsoft.com/office/drawing/2014/main" id="{70AF2F0D-6EB8-4A7A-AAAD-BF4FD56BF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9567437" y="2999021"/>
            <a:ext cx="1152244" cy="4407790"/>
          </a:xfrm>
          <a:prstGeom prst="rect">
            <a:avLst/>
          </a:prstGeom>
        </p:spPr>
      </p:pic>
      <p:pic>
        <p:nvPicPr>
          <p:cNvPr id="24" name="圖片 23">
            <a:extLst>
              <a:ext uri="{FF2B5EF4-FFF2-40B4-BE49-F238E27FC236}">
                <a16:creationId xmlns:a16="http://schemas.microsoft.com/office/drawing/2014/main" id="{187E3698-50AF-4CB0-B2A5-ED42C93BF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823245" y="740637"/>
            <a:ext cx="1152244" cy="4407790"/>
          </a:xfrm>
          <a:prstGeom prst="rect">
            <a:avLst/>
          </a:prstGeom>
        </p:spPr>
      </p:pic>
      <p:pic>
        <p:nvPicPr>
          <p:cNvPr id="55" name="图片 13" descr="5b39e8e1385ad">
            <a:extLst>
              <a:ext uri="{FF2B5EF4-FFF2-40B4-BE49-F238E27FC236}">
                <a16:creationId xmlns:a16="http://schemas.microsoft.com/office/drawing/2014/main" id="{63BDF378-2B14-442E-9411-0AAF5D1644D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6200000">
            <a:off x="3318723" y="3629346"/>
            <a:ext cx="923290" cy="4545814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53" name="图片 21" descr="5b39e8e1385ad">
            <a:extLst>
              <a:ext uri="{FF2B5EF4-FFF2-40B4-BE49-F238E27FC236}">
                <a16:creationId xmlns:a16="http://schemas.microsoft.com/office/drawing/2014/main" id="{A7F44B79-2F2D-402A-9B5D-C0B2D3379B0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2105280" y="1537254"/>
            <a:ext cx="923290" cy="4545813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52" name="图片 13" descr="5b39e8e1385ad">
            <a:extLst>
              <a:ext uri="{FF2B5EF4-FFF2-40B4-BE49-F238E27FC236}">
                <a16:creationId xmlns:a16="http://schemas.microsoft.com/office/drawing/2014/main" id="{2DFB688C-1CC5-4B66-9BFB-2F7EB8BB996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6200000">
            <a:off x="3255223" y="17332"/>
            <a:ext cx="923290" cy="4227414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grpSp>
        <p:nvGrpSpPr>
          <p:cNvPr id="8" name="组合 7"/>
          <p:cNvGrpSpPr/>
          <p:nvPr/>
        </p:nvGrpSpPr>
        <p:grpSpPr>
          <a:xfrm>
            <a:off x="2593819" y="330148"/>
            <a:ext cx="949325" cy="899030"/>
            <a:chOff x="5623" y="1649"/>
            <a:chExt cx="1307" cy="1236"/>
          </a:xfrm>
        </p:grpSpPr>
        <p:pic>
          <p:nvPicPr>
            <p:cNvPr id="9" name="图片 8" descr="5b39e8e138645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5623" y="1649"/>
              <a:ext cx="1307" cy="1236"/>
            </a:xfrm>
            <a:prstGeom prst="rect">
              <a:avLst/>
            </a:prstGeom>
          </p:spPr>
        </p:pic>
        <p:sp>
          <p:nvSpPr>
            <p:cNvPr id="10" name="TextBox 17"/>
            <p:cNvSpPr txBox="1"/>
            <p:nvPr/>
          </p:nvSpPr>
          <p:spPr>
            <a:xfrm>
              <a:off x="5623" y="1904"/>
              <a:ext cx="1248" cy="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2185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</p:grpSp>
      <p:pic>
        <p:nvPicPr>
          <p:cNvPr id="47" name="图片 42" descr="5b39e8e138645">
            <a:extLst>
              <a:ext uri="{FF2B5EF4-FFF2-40B4-BE49-F238E27FC236}">
                <a16:creationId xmlns:a16="http://schemas.microsoft.com/office/drawing/2014/main" id="{F66F3A58-C2E9-4523-A150-9C3164DF7549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294259" y="330148"/>
            <a:ext cx="998294" cy="944738"/>
          </a:xfrm>
          <a:prstGeom prst="rect">
            <a:avLst/>
          </a:prstGeom>
        </p:spPr>
      </p:pic>
      <p:sp>
        <p:nvSpPr>
          <p:cNvPr id="48" name="文本框 41">
            <a:extLst>
              <a:ext uri="{FF2B5EF4-FFF2-40B4-BE49-F238E27FC236}">
                <a16:creationId xmlns:a16="http://schemas.microsoft.com/office/drawing/2014/main" id="{5395D4B8-6209-4C82-BF07-94F7077DAABB}"/>
              </a:ext>
            </a:extLst>
          </p:cNvPr>
          <p:cNvSpPr txBox="1"/>
          <p:nvPr/>
        </p:nvSpPr>
        <p:spPr>
          <a:xfrm>
            <a:off x="3500290" y="386314"/>
            <a:ext cx="5681435" cy="784830"/>
          </a:xfrm>
          <a:prstGeom prst="rect">
            <a:avLst/>
          </a:prstGeom>
          <a:noFill/>
          <a:ln>
            <a:noFill/>
          </a:ln>
        </p:spPr>
        <p:txBody>
          <a:bodyPr wrap="square" bIns="0" rtlCol="0">
            <a:spAutoFit/>
          </a:bodyPr>
          <a:lstStyle>
            <a:defPPr>
              <a:defRPr lang="zh-CN"/>
            </a:defPPr>
            <a:lvl1pPr>
              <a:defRPr sz="2400" b="1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defRPr/>
            </a:pPr>
            <a:r>
              <a:rPr lang="zh-TW" altLang="en-US" sz="4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教務處有哪些老師</a:t>
            </a:r>
            <a:r>
              <a:rPr lang="en-US" altLang="zh-TW" sz="48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</p:txBody>
      </p:sp>
      <p:sp>
        <p:nvSpPr>
          <p:cNvPr id="42" name="文本框 76">
            <a:extLst>
              <a:ext uri="{FF2B5EF4-FFF2-40B4-BE49-F238E27FC236}">
                <a16:creationId xmlns:a16="http://schemas.microsoft.com/office/drawing/2014/main" id="{0D3982B9-A52A-4338-849D-8EC57E7CA273}"/>
              </a:ext>
            </a:extLst>
          </p:cNvPr>
          <p:cNvSpPr txBox="1"/>
          <p:nvPr/>
        </p:nvSpPr>
        <p:spPr>
          <a:xfrm>
            <a:off x="1847732" y="1740816"/>
            <a:ext cx="3898824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教務主任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: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陳怡茹</a:t>
            </a:r>
            <a:endParaRPr kumimoji="0" lang="zh-CN" altLang="en-US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王漢宗特圓體繁" panose="02020300000000000000" pitchFamily="18" charset="-120"/>
              <a:ea typeface="王漢宗特圓體繁" panose="02020300000000000000" pitchFamily="18" charset="-120"/>
              <a:cs typeface="+mn-ea"/>
              <a:sym typeface="+mn-lt"/>
            </a:endParaRPr>
          </a:p>
        </p:txBody>
      </p:sp>
      <p:pic>
        <p:nvPicPr>
          <p:cNvPr id="43" name="圖片 42">
            <a:extLst>
              <a:ext uri="{FF2B5EF4-FFF2-40B4-BE49-F238E27FC236}">
                <a16:creationId xmlns:a16="http://schemas.microsoft.com/office/drawing/2014/main" id="{14404828-C8FC-4D56-95CA-15CA0636F3B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9" y="1097522"/>
            <a:ext cx="1615431" cy="1615431"/>
          </a:xfrm>
          <a:prstGeom prst="rect">
            <a:avLst/>
          </a:prstGeom>
        </p:spPr>
      </p:pic>
      <p:sp>
        <p:nvSpPr>
          <p:cNvPr id="44" name="文本框 77">
            <a:extLst>
              <a:ext uri="{FF2B5EF4-FFF2-40B4-BE49-F238E27FC236}">
                <a16:creationId xmlns:a16="http://schemas.microsoft.com/office/drawing/2014/main" id="{848BAF86-0E54-47F4-A499-9193E840E302}"/>
              </a:ext>
            </a:extLst>
          </p:cNvPr>
          <p:cNvSpPr txBox="1"/>
          <p:nvPr/>
        </p:nvSpPr>
        <p:spPr>
          <a:xfrm>
            <a:off x="294019" y="3506858"/>
            <a:ext cx="3898824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教學組長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: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吳沁珊</a:t>
            </a:r>
            <a:endParaRPr kumimoji="0" lang="zh-CN" altLang="en-US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王漢宗特圓體繁" panose="02020300000000000000" pitchFamily="18" charset="-120"/>
              <a:ea typeface="王漢宗特圓體繁" panose="02020300000000000000" pitchFamily="18" charset="-120"/>
              <a:cs typeface="+mn-ea"/>
              <a:sym typeface="+mn-lt"/>
            </a:endParaRPr>
          </a:p>
        </p:txBody>
      </p:sp>
      <p:pic>
        <p:nvPicPr>
          <p:cNvPr id="45" name="圖片 44">
            <a:extLst>
              <a:ext uri="{FF2B5EF4-FFF2-40B4-BE49-F238E27FC236}">
                <a16:creationId xmlns:a16="http://schemas.microsoft.com/office/drawing/2014/main" id="{02F10849-B195-4689-AAA1-5F0FCC81A6B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083" y="3074907"/>
            <a:ext cx="1898612" cy="1900468"/>
          </a:xfrm>
          <a:prstGeom prst="rect">
            <a:avLst/>
          </a:prstGeom>
        </p:spPr>
      </p:pic>
      <p:sp>
        <p:nvSpPr>
          <p:cNvPr id="46" name="文本框 78">
            <a:extLst>
              <a:ext uri="{FF2B5EF4-FFF2-40B4-BE49-F238E27FC236}">
                <a16:creationId xmlns:a16="http://schemas.microsoft.com/office/drawing/2014/main" id="{35F9C4C2-FD54-4590-9EAD-B271732FAA40}"/>
              </a:ext>
            </a:extLst>
          </p:cNvPr>
          <p:cNvSpPr txBox="1"/>
          <p:nvPr/>
        </p:nvSpPr>
        <p:spPr>
          <a:xfrm>
            <a:off x="2218031" y="5548309"/>
            <a:ext cx="3898824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設備組長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: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羅如秀</a:t>
            </a:r>
            <a:endParaRPr kumimoji="0" lang="zh-CN" altLang="en-US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王漢宗特圓體繁" panose="02020300000000000000" pitchFamily="18" charset="-120"/>
              <a:ea typeface="王漢宗特圓體繁" panose="02020300000000000000" pitchFamily="18" charset="-120"/>
              <a:cs typeface="+mn-ea"/>
              <a:sym typeface="+mn-lt"/>
            </a:endParaRPr>
          </a:p>
        </p:txBody>
      </p:sp>
      <p:pic>
        <p:nvPicPr>
          <p:cNvPr id="51" name="圖片 50">
            <a:extLst>
              <a:ext uri="{FF2B5EF4-FFF2-40B4-BE49-F238E27FC236}">
                <a16:creationId xmlns:a16="http://schemas.microsoft.com/office/drawing/2014/main" id="{BD6CE39B-9CDA-4EC4-8D68-20E6CCE9132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19" y="4675260"/>
            <a:ext cx="1898612" cy="1898612"/>
          </a:xfrm>
          <a:prstGeom prst="rect">
            <a:avLst/>
          </a:prstGeom>
        </p:spPr>
      </p:pic>
      <p:sp>
        <p:nvSpPr>
          <p:cNvPr id="56" name="文本框 80">
            <a:extLst>
              <a:ext uri="{FF2B5EF4-FFF2-40B4-BE49-F238E27FC236}">
                <a16:creationId xmlns:a16="http://schemas.microsoft.com/office/drawing/2014/main" id="{12BD6880-946C-4416-8E4E-EAC3DA6C2D3B}"/>
              </a:ext>
            </a:extLst>
          </p:cNvPr>
          <p:cNvSpPr txBox="1"/>
          <p:nvPr/>
        </p:nvSpPr>
        <p:spPr>
          <a:xfrm>
            <a:off x="6195472" y="2495625"/>
            <a:ext cx="3898824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註研組長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: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陳孟君</a:t>
            </a:r>
            <a:endParaRPr kumimoji="0" lang="zh-CN" altLang="en-US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王漢宗特圓體繁" panose="02020300000000000000" pitchFamily="18" charset="-120"/>
              <a:ea typeface="王漢宗特圓體繁" panose="02020300000000000000" pitchFamily="18" charset="-120"/>
              <a:cs typeface="+mn-ea"/>
              <a:sym typeface="+mn-lt"/>
            </a:endParaRPr>
          </a:p>
        </p:txBody>
      </p:sp>
      <p:sp>
        <p:nvSpPr>
          <p:cNvPr id="60" name="文本框 79">
            <a:extLst>
              <a:ext uri="{FF2B5EF4-FFF2-40B4-BE49-F238E27FC236}">
                <a16:creationId xmlns:a16="http://schemas.microsoft.com/office/drawing/2014/main" id="{CA06487C-FD59-4572-84B6-A48DAD246A7C}"/>
              </a:ext>
            </a:extLst>
          </p:cNvPr>
          <p:cNvSpPr txBox="1"/>
          <p:nvPr/>
        </p:nvSpPr>
        <p:spPr>
          <a:xfrm>
            <a:off x="8194147" y="4857752"/>
            <a:ext cx="3898824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資訊組長</a:t>
            </a:r>
            <a:r>
              <a:rPr kumimoji="0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:</a:t>
            </a: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王漢宗特圓體繁" panose="02020300000000000000" pitchFamily="18" charset="-120"/>
                <a:ea typeface="王漢宗特圓體繁" panose="02020300000000000000" pitchFamily="18" charset="-120"/>
                <a:cs typeface="+mn-ea"/>
                <a:sym typeface="+mn-lt"/>
              </a:rPr>
              <a:t>林劭帆</a:t>
            </a:r>
            <a:endParaRPr kumimoji="0" lang="zh-CN" altLang="en-US" sz="4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王漢宗特圓體繁" panose="02020300000000000000" pitchFamily="18" charset="-120"/>
              <a:ea typeface="王漢宗特圓體繁" panose="02020300000000000000" pitchFamily="18" charset="-120"/>
              <a:cs typeface="+mn-ea"/>
              <a:sym typeface="+mn-lt"/>
            </a:endParaRPr>
          </a:p>
        </p:txBody>
      </p:sp>
      <p:pic>
        <p:nvPicPr>
          <p:cNvPr id="61" name="圖片 60">
            <a:extLst>
              <a:ext uri="{FF2B5EF4-FFF2-40B4-BE49-F238E27FC236}">
                <a16:creationId xmlns:a16="http://schemas.microsoft.com/office/drawing/2014/main" id="{FF9F0E0D-D3B9-4466-8376-4930AC92B68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710" y="1826426"/>
            <a:ext cx="1910847" cy="1910847"/>
          </a:xfrm>
          <a:prstGeom prst="rect">
            <a:avLst/>
          </a:prstGeom>
        </p:spPr>
      </p:pic>
      <p:pic>
        <p:nvPicPr>
          <p:cNvPr id="62" name="圖片 61">
            <a:extLst>
              <a:ext uri="{FF2B5EF4-FFF2-40B4-BE49-F238E27FC236}">
                <a16:creationId xmlns:a16="http://schemas.microsoft.com/office/drawing/2014/main" id="{5052A9A7-C79E-4790-8C9D-6CC582AA7F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789" y="4138858"/>
            <a:ext cx="1673033" cy="167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52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3000"/>
    </mc:Choice>
    <mc:Fallback>
      <p:transition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3DA8CFC8-F155-444E-BAA9-EC18CC7D569A}"/>
              </a:ext>
            </a:extLst>
          </p:cNvPr>
          <p:cNvGrpSpPr/>
          <p:nvPr/>
        </p:nvGrpSpPr>
        <p:grpSpPr>
          <a:xfrm>
            <a:off x="-93345" y="3394198"/>
            <a:ext cx="12452877" cy="5236845"/>
            <a:chOff x="-91440" y="2754630"/>
            <a:chExt cx="12452877" cy="5236845"/>
          </a:xfrm>
        </p:grpSpPr>
        <p:cxnSp>
          <p:nvCxnSpPr>
            <p:cNvPr id="23" name="直接连接符 22"/>
            <p:cNvCxnSpPr/>
            <p:nvPr/>
          </p:nvCxnSpPr>
          <p:spPr>
            <a:xfrm flipV="1">
              <a:off x="8944610" y="4548505"/>
              <a:ext cx="0" cy="3267710"/>
            </a:xfrm>
            <a:prstGeom prst="line">
              <a:avLst/>
            </a:prstGeom>
            <a:ln>
              <a:solidFill>
                <a:srgbClr val="9AAF8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E0F15A2C-EE01-409E-8110-FC8EDC71F6F6}"/>
                </a:ext>
              </a:extLst>
            </p:cNvPr>
            <p:cNvGrpSpPr/>
            <p:nvPr/>
          </p:nvGrpSpPr>
          <p:grpSpPr>
            <a:xfrm>
              <a:off x="-91440" y="2754630"/>
              <a:ext cx="12452877" cy="5236845"/>
              <a:chOff x="-91440" y="2754630"/>
              <a:chExt cx="12452877" cy="5236845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-91440" y="3136265"/>
                <a:ext cx="3731895" cy="4666615"/>
                <a:chOff x="-144" y="4939"/>
                <a:chExt cx="5877" cy="7349"/>
              </a:xfrm>
            </p:grpSpPr>
            <p:pic>
              <p:nvPicPr>
                <p:cNvPr id="6" name="图片 5" descr="5b39e8e138645"/>
                <p:cNvPicPr>
                  <a:picLocks noChangeAspect="1"/>
                </p:cNvPicPr>
                <p:nvPr/>
              </p:nvPicPr>
              <p:blipFill>
                <a:blip r:embed="rId3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-144" y="6735"/>
                  <a:ext cx="5877" cy="5553"/>
                </a:xfrm>
                <a:prstGeom prst="rect">
                  <a:avLst/>
                </a:prstGeom>
              </p:spPr>
            </p:pic>
            <p:cxnSp>
              <p:nvCxnSpPr>
                <p:cNvPr id="10" name="直接连接符 9"/>
                <p:cNvCxnSpPr>
                  <a:cxnSpLocks/>
                  <a:endCxn id="15" idx="0"/>
                </p:cNvCxnSpPr>
                <p:nvPr/>
              </p:nvCxnSpPr>
              <p:spPr>
                <a:xfrm flipV="1">
                  <a:off x="2691" y="4939"/>
                  <a:ext cx="0" cy="1938"/>
                </a:xfrm>
                <a:prstGeom prst="line">
                  <a:avLst/>
                </a:prstGeom>
                <a:ln>
                  <a:solidFill>
                    <a:srgbClr val="F49B2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椭圆 14"/>
                <p:cNvSpPr/>
                <p:nvPr/>
              </p:nvSpPr>
              <p:spPr>
                <a:xfrm>
                  <a:off x="2362" y="4939"/>
                  <a:ext cx="658" cy="671"/>
                </a:xfrm>
                <a:prstGeom prst="ellipse">
                  <a:avLst/>
                </a:prstGeom>
                <a:solidFill>
                  <a:srgbClr val="F49B25"/>
                </a:solidFill>
                <a:ln>
                  <a:solidFill>
                    <a:srgbClr val="F49B2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>
                <a:off x="3276600" y="4276725"/>
                <a:ext cx="2595245" cy="3458210"/>
                <a:chOff x="5160" y="6735"/>
                <a:chExt cx="4087" cy="5446"/>
              </a:xfrm>
            </p:grpSpPr>
            <p:pic>
              <p:nvPicPr>
                <p:cNvPr id="5" name="图片 4" descr="5b39e8e138645"/>
                <p:cNvPicPr>
                  <a:picLocks noChangeAspect="1"/>
                </p:cNvPicPr>
                <p:nvPr/>
              </p:nvPicPr>
              <p:blipFill>
                <a:blip r:embed="rId4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5160" y="7626"/>
                  <a:ext cx="4087" cy="4555"/>
                </a:xfrm>
                <a:prstGeom prst="rect">
                  <a:avLst/>
                </a:prstGeom>
              </p:spPr>
            </p:pic>
            <p:cxnSp>
              <p:nvCxnSpPr>
                <p:cNvPr id="11" name="直接连接符 10"/>
                <p:cNvCxnSpPr>
                  <a:cxnSpLocks/>
                </p:cNvCxnSpPr>
                <p:nvPr/>
              </p:nvCxnSpPr>
              <p:spPr>
                <a:xfrm flipV="1">
                  <a:off x="7092" y="7365"/>
                  <a:ext cx="0" cy="1075"/>
                </a:xfrm>
                <a:prstGeom prst="line">
                  <a:avLst/>
                </a:prstGeom>
                <a:ln>
                  <a:solidFill>
                    <a:srgbClr val="B3BC7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椭圆 16"/>
                <p:cNvSpPr/>
                <p:nvPr/>
              </p:nvSpPr>
              <p:spPr>
                <a:xfrm>
                  <a:off x="6780" y="6735"/>
                  <a:ext cx="658" cy="642"/>
                </a:xfrm>
                <a:prstGeom prst="ellipse">
                  <a:avLst/>
                </a:prstGeom>
                <a:solidFill>
                  <a:srgbClr val="B3BC79"/>
                </a:solidFill>
                <a:ln>
                  <a:solidFill>
                    <a:srgbClr val="B3BC7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  <p:grpSp>
            <p:nvGrpSpPr>
              <p:cNvPr id="22" name="组合 21"/>
              <p:cNvGrpSpPr/>
              <p:nvPr/>
            </p:nvGrpSpPr>
            <p:grpSpPr>
              <a:xfrm>
                <a:off x="5768975" y="2754630"/>
                <a:ext cx="1857375" cy="4107180"/>
                <a:chOff x="9085" y="4338"/>
                <a:chExt cx="2925" cy="6468"/>
              </a:xfrm>
            </p:grpSpPr>
            <p:pic>
              <p:nvPicPr>
                <p:cNvPr id="7" name="图片 6" descr="222"/>
                <p:cNvPicPr>
                  <a:picLocks noChangeAspect="1"/>
                </p:cNvPicPr>
                <p:nvPr/>
              </p:nvPicPr>
              <p:blipFill>
                <a:blip r:embed="rId5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>
                <a:xfrm>
                  <a:off x="9085" y="7828"/>
                  <a:ext cx="2925" cy="2978"/>
                </a:xfrm>
                <a:prstGeom prst="rect">
                  <a:avLst/>
                </a:prstGeom>
              </p:spPr>
            </p:pic>
            <p:cxnSp>
              <p:nvCxnSpPr>
                <p:cNvPr id="12" name="直接连接符 11"/>
                <p:cNvCxnSpPr/>
                <p:nvPr/>
              </p:nvCxnSpPr>
              <p:spPr>
                <a:xfrm flipV="1">
                  <a:off x="10374" y="4461"/>
                  <a:ext cx="0" cy="5146"/>
                </a:xfrm>
                <a:prstGeom prst="line">
                  <a:avLst/>
                </a:prstGeom>
                <a:ln>
                  <a:solidFill>
                    <a:srgbClr val="9AAF8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椭圆 20"/>
                <p:cNvSpPr/>
                <p:nvPr/>
              </p:nvSpPr>
              <p:spPr>
                <a:xfrm>
                  <a:off x="10058" y="4338"/>
                  <a:ext cx="685" cy="628"/>
                </a:xfrm>
                <a:prstGeom prst="ellipse">
                  <a:avLst/>
                </a:prstGeom>
                <a:solidFill>
                  <a:srgbClr val="96A88E"/>
                </a:solidFill>
                <a:ln>
                  <a:solidFill>
                    <a:srgbClr val="9AAF8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宋体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24" name="椭圆 23"/>
              <p:cNvSpPr/>
              <p:nvPr/>
            </p:nvSpPr>
            <p:spPr>
              <a:xfrm>
                <a:off x="8767674" y="4450079"/>
                <a:ext cx="370381" cy="386467"/>
              </a:xfrm>
              <a:prstGeom prst="ellipse">
                <a:avLst/>
              </a:prstGeom>
              <a:solidFill>
                <a:srgbClr val="96A88E"/>
              </a:solidFill>
              <a:ln>
                <a:solidFill>
                  <a:srgbClr val="9AAF8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cxnSp>
            <p:nvCxnSpPr>
              <p:cNvPr id="25" name="直接连接符 24"/>
              <p:cNvCxnSpPr>
                <a:cxnSpLocks/>
                <a:endCxn id="26" idx="4"/>
              </p:cNvCxnSpPr>
              <p:nvPr/>
            </p:nvCxnSpPr>
            <p:spPr>
              <a:xfrm flipH="1" flipV="1">
                <a:off x="11187332" y="3562350"/>
                <a:ext cx="54074" cy="2538096"/>
              </a:xfrm>
              <a:prstGeom prst="line">
                <a:avLst/>
              </a:prstGeom>
              <a:ln>
                <a:solidFill>
                  <a:srgbClr val="B3BC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椭圆 25"/>
              <p:cNvSpPr/>
              <p:nvPr/>
            </p:nvSpPr>
            <p:spPr>
              <a:xfrm>
                <a:off x="10999806" y="3153714"/>
                <a:ext cx="375052" cy="408636"/>
              </a:xfrm>
              <a:prstGeom prst="ellipse">
                <a:avLst/>
              </a:prstGeom>
              <a:solidFill>
                <a:srgbClr val="B3BC79"/>
              </a:solidFill>
              <a:ln>
                <a:solidFill>
                  <a:srgbClr val="B3BC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pic>
            <p:nvPicPr>
              <p:cNvPr id="9" name="图片 8" descr="5b39e8e138645"/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990347" y="4526280"/>
                <a:ext cx="2371090" cy="2642870"/>
              </a:xfrm>
              <a:prstGeom prst="rect">
                <a:avLst/>
              </a:prstGeom>
            </p:spPr>
          </p:pic>
          <p:pic>
            <p:nvPicPr>
              <p:cNvPr id="4" name="图片 3" descr="222"/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7072630" y="5094605"/>
                <a:ext cx="3578860" cy="2896870"/>
              </a:xfrm>
              <a:prstGeom prst="rect">
                <a:avLst/>
              </a:prstGeom>
            </p:spPr>
          </p:pic>
        </p:grpSp>
      </p:grpSp>
      <p:sp>
        <p:nvSpPr>
          <p:cNvPr id="27" name="TextBox 27"/>
          <p:cNvSpPr txBox="1"/>
          <p:nvPr/>
        </p:nvSpPr>
        <p:spPr>
          <a:xfrm>
            <a:off x="387750" y="2228671"/>
            <a:ext cx="26466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>
                <a:latin typeface="華康平劇體W7" panose="040B0709000000000000" pitchFamily="81" charset="-120"/>
                <a:ea typeface="華康平劇體W7" panose="040B0709000000000000" pitchFamily="81" charset="-120"/>
              </a:rPr>
              <a:t>轉學</a:t>
            </a:r>
            <a:endParaRPr lang="en-US" altLang="zh-TW" sz="4000" dirty="0"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轉入或轉出</a:t>
            </a:r>
          </a:p>
        </p:txBody>
      </p:sp>
      <p:sp>
        <p:nvSpPr>
          <p:cNvPr id="29" name="TextBox 27"/>
          <p:cNvSpPr txBox="1"/>
          <p:nvPr/>
        </p:nvSpPr>
        <p:spPr>
          <a:xfrm>
            <a:off x="2871945" y="3594082"/>
            <a:ext cx="342505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algn="ctr"/>
            <a:r>
              <a:rPr lang="zh-TW" altLang="en-US" sz="4000" b="0" dirty="0">
                <a:latin typeface="華康平劇體W7" panose="040B0709000000000000" pitchFamily="81" charset="-120"/>
                <a:ea typeface="華康平劇體W7" panose="040B0709000000000000" pitchFamily="81" charset="-120"/>
              </a:rPr>
              <a:t>獎助學金申請</a:t>
            </a:r>
            <a:endParaRPr lang="en-US" altLang="zh-TW" sz="4000" b="0" dirty="0"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  <a:p>
            <a:pPr algn="ctr"/>
            <a:r>
              <a:rPr lang="zh-TW" altLang="en-US" dirty="0"/>
              <a:t>請參閱學校首頁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31" name="TextBox 27"/>
          <p:cNvSpPr txBox="1"/>
          <p:nvPr/>
        </p:nvSpPr>
        <p:spPr>
          <a:xfrm>
            <a:off x="4450835" y="2215945"/>
            <a:ext cx="43452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>
                <a:latin typeface="華康平劇體W7" panose="040B0709000000000000" pitchFamily="81" charset="-120"/>
                <a:ea typeface="華康平劇體W7" panose="040B0709000000000000" pitchFamily="81" charset="-120"/>
              </a:rPr>
              <a:t>書籍簿本</a:t>
            </a:r>
            <a:endParaRPr lang="en-US" altLang="zh-TW" sz="4000" dirty="0"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課本、習作、作業簿</a:t>
            </a:r>
          </a:p>
        </p:txBody>
      </p:sp>
      <p:sp>
        <p:nvSpPr>
          <p:cNvPr id="33" name="TextBox 27"/>
          <p:cNvSpPr txBox="1"/>
          <p:nvPr/>
        </p:nvSpPr>
        <p:spPr>
          <a:xfrm>
            <a:off x="7466196" y="3928997"/>
            <a:ext cx="295301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828165">
              <a:defRPr/>
            </a:pPr>
            <a:r>
              <a:rPr lang="zh-TW" altLang="en-US" sz="4000" dirty="0">
                <a:latin typeface="華康平劇體W7" panose="040B0709000000000000" pitchFamily="81" charset="-120"/>
                <a:ea typeface="華康平劇體W7" panose="040B0709000000000000" pitchFamily="81" charset="-120"/>
              </a:rPr>
              <a:t>課後照顧班</a:t>
            </a:r>
            <a:endParaRPr lang="en-US" altLang="zh-TW" sz="4000" dirty="0"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  <a:p>
            <a:pPr defTabSz="1828165"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目前額滿，可排候補</a:t>
            </a:r>
            <a:endParaRPr lang="zh-CN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TextBox 27"/>
          <p:cNvSpPr txBox="1"/>
          <p:nvPr/>
        </p:nvSpPr>
        <p:spPr>
          <a:xfrm>
            <a:off x="9657333" y="2509521"/>
            <a:ext cx="280123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>
                <a:latin typeface="華康平劇體W7" panose="040B0709000000000000" pitchFamily="81" charset="-120"/>
                <a:ea typeface="華康平劇體W7" panose="040B0709000000000000" pitchFamily="81" charset="-120"/>
              </a:rPr>
              <a:t>圖書館</a:t>
            </a:r>
            <a:endParaRPr lang="en-US" altLang="zh-TW" sz="4000" dirty="0">
              <a:latin typeface="華康平劇體W7" panose="040B0709000000000000" pitchFamily="81" charset="-120"/>
              <a:ea typeface="華康平劇體W7" panose="040B0709000000000000" pitchFamily="81" charset="-120"/>
            </a:endParaRPr>
          </a:p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借書、還書</a:t>
            </a: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94346380-213B-4B91-897E-8913BFF51735}"/>
              </a:ext>
            </a:extLst>
          </p:cNvPr>
          <p:cNvGrpSpPr/>
          <p:nvPr/>
        </p:nvGrpSpPr>
        <p:grpSpPr>
          <a:xfrm>
            <a:off x="2360880" y="429890"/>
            <a:ext cx="7018119" cy="944738"/>
            <a:chOff x="2314" y="2040"/>
            <a:chExt cx="15642" cy="2105"/>
          </a:xfrm>
        </p:grpSpPr>
        <p:pic>
          <p:nvPicPr>
            <p:cNvPr id="43" name="图片 42" descr="5b39e8e138645">
              <a:extLst>
                <a:ext uri="{FF2B5EF4-FFF2-40B4-BE49-F238E27FC236}">
                  <a16:creationId xmlns:a16="http://schemas.microsoft.com/office/drawing/2014/main" id="{C2498D8D-3F75-4C36-A403-7D0810F72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314" y="2040"/>
              <a:ext cx="2225" cy="2105"/>
            </a:xfrm>
            <a:prstGeom prst="rect">
              <a:avLst/>
            </a:prstGeom>
          </p:spPr>
        </p:pic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E4614450-0F89-4723-922B-1D92EAEEE2E5}"/>
                </a:ext>
              </a:extLst>
            </p:cNvPr>
            <p:cNvSpPr txBox="1"/>
            <p:nvPr/>
          </p:nvSpPr>
          <p:spPr>
            <a:xfrm>
              <a:off x="4539" y="2093"/>
              <a:ext cx="13417" cy="17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bIns="0" rtlCol="0">
              <a:spAutoFit/>
            </a:bodyPr>
            <a:lstStyle>
              <a:defPPr>
                <a:defRPr lang="zh-CN"/>
              </a:defPPr>
              <a:lvl1pPr>
                <a:defRPr sz="2400" b="1">
                  <a:solidFill>
                    <a:schemeClr val="bg1"/>
                  </a:solidFill>
                  <a:latin typeface="+mj-lt"/>
                </a:defRPr>
              </a:lvl1pPr>
            </a:lstStyle>
            <a:p>
              <a:pPr lvl="0" algn="ctr">
                <a:defRPr/>
              </a:pPr>
              <a:r>
                <a:rPr kumimoji="0" lang="zh-TW" alt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什麼事情要找教務處</a:t>
              </a:r>
              <a:r>
                <a:rPr kumimoji="0" lang="en-US" altLang="zh-TW" sz="4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?</a:t>
              </a:r>
              <a:endPara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45" name="图片 42" descr="5b39e8e138645">
            <a:extLst>
              <a:ext uri="{FF2B5EF4-FFF2-40B4-BE49-F238E27FC236}">
                <a16:creationId xmlns:a16="http://schemas.microsoft.com/office/drawing/2014/main" id="{657D7826-FD95-48D9-A477-B9A732543A1B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27201" y="392278"/>
            <a:ext cx="998294" cy="9447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951163" y="-1670792"/>
            <a:ext cx="1040130" cy="4277995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14" name="图片 13" descr="5b39e8e1385ad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03874" y="-607695"/>
            <a:ext cx="923290" cy="203835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22" name="图片 21" descr="5b39e8e1385ad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11558" y="-1204444"/>
            <a:ext cx="923290" cy="299085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11825" y="-1293289"/>
            <a:ext cx="972820" cy="348742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sp>
        <p:nvSpPr>
          <p:cNvPr id="25" name="TextBox 27"/>
          <p:cNvSpPr txBox="1"/>
          <p:nvPr/>
        </p:nvSpPr>
        <p:spPr>
          <a:xfrm>
            <a:off x="2192920" y="492792"/>
            <a:ext cx="62801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0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認識</a:t>
            </a:r>
            <a:r>
              <a:rPr kumimoji="0" lang="zh-TW" altLang="en-US" sz="6000" b="1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新竹好學</a:t>
            </a:r>
            <a:endParaRPr kumimoji="0" lang="zh-CN" altLang="en-US" sz="36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20772" y="818182"/>
            <a:ext cx="1410876" cy="266700"/>
          </a:xfrm>
          <a:prstGeom prst="rect">
            <a:avLst/>
          </a:prstGeom>
          <a:solidFill>
            <a:srgbClr val="9AAF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CBC7F521-9EDB-47FD-A280-A0686A5B6C44}"/>
              </a:ext>
            </a:extLst>
          </p:cNvPr>
          <p:cNvGrpSpPr/>
          <p:nvPr/>
        </p:nvGrpSpPr>
        <p:grpSpPr>
          <a:xfrm>
            <a:off x="315475" y="2056384"/>
            <a:ext cx="11364896" cy="4509085"/>
            <a:chOff x="251520" y="1340769"/>
            <a:chExt cx="8476615" cy="3885311"/>
          </a:xfrm>
        </p:grpSpPr>
        <p:sp>
          <p:nvSpPr>
            <p:cNvPr id="16" name="＞形箭號 8">
              <a:extLst>
                <a:ext uri="{FF2B5EF4-FFF2-40B4-BE49-F238E27FC236}">
                  <a16:creationId xmlns:a16="http://schemas.microsoft.com/office/drawing/2014/main" id="{FECEA3E5-662E-4C17-967E-161C89A70F45}"/>
                </a:ext>
              </a:extLst>
            </p:cNvPr>
            <p:cNvSpPr/>
            <p:nvPr/>
          </p:nvSpPr>
          <p:spPr>
            <a:xfrm flipH="1">
              <a:off x="2672100" y="4162802"/>
              <a:ext cx="5796000" cy="922383"/>
            </a:xfrm>
            <a:prstGeom prst="chevron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＞形箭號 9">
              <a:extLst>
                <a:ext uri="{FF2B5EF4-FFF2-40B4-BE49-F238E27FC236}">
                  <a16:creationId xmlns:a16="http://schemas.microsoft.com/office/drawing/2014/main" id="{2BF03A72-1912-44DC-A2E4-81F931D8A82F}"/>
                </a:ext>
              </a:extLst>
            </p:cNvPr>
            <p:cNvSpPr/>
            <p:nvPr/>
          </p:nvSpPr>
          <p:spPr>
            <a:xfrm flipH="1">
              <a:off x="2655182" y="3129125"/>
              <a:ext cx="5796000" cy="922383"/>
            </a:xfrm>
            <a:prstGeom prst="chevron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＞形箭號 10">
              <a:extLst>
                <a:ext uri="{FF2B5EF4-FFF2-40B4-BE49-F238E27FC236}">
                  <a16:creationId xmlns:a16="http://schemas.microsoft.com/office/drawing/2014/main" id="{984DA57D-8365-411B-8D6F-E682C0E82C2A}"/>
                </a:ext>
              </a:extLst>
            </p:cNvPr>
            <p:cNvSpPr/>
            <p:nvPr/>
          </p:nvSpPr>
          <p:spPr>
            <a:xfrm flipH="1">
              <a:off x="2699792" y="2095446"/>
              <a:ext cx="5796000" cy="922383"/>
            </a:xfrm>
            <a:prstGeom prst="chevro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梯形 20">
              <a:extLst>
                <a:ext uri="{FF2B5EF4-FFF2-40B4-BE49-F238E27FC236}">
                  <a16:creationId xmlns:a16="http://schemas.microsoft.com/office/drawing/2014/main" id="{D45FB26E-4306-41BB-A451-97819E135499}"/>
                </a:ext>
              </a:extLst>
            </p:cNvPr>
            <p:cNvSpPr/>
            <p:nvPr/>
          </p:nvSpPr>
          <p:spPr>
            <a:xfrm>
              <a:off x="952926" y="3129021"/>
              <a:ext cx="3493733" cy="922486"/>
            </a:xfrm>
            <a:prstGeom prst="trapezoid">
              <a:avLst>
                <a:gd name="adj" fmla="val 6841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梯形 25">
              <a:extLst>
                <a:ext uri="{FF2B5EF4-FFF2-40B4-BE49-F238E27FC236}">
                  <a16:creationId xmlns:a16="http://schemas.microsoft.com/office/drawing/2014/main" id="{80FAA1D7-2D98-44CF-81B0-D301C61F0247}"/>
                </a:ext>
              </a:extLst>
            </p:cNvPr>
            <p:cNvSpPr/>
            <p:nvPr/>
          </p:nvSpPr>
          <p:spPr>
            <a:xfrm>
              <a:off x="251520" y="4162700"/>
              <a:ext cx="4896544" cy="922485"/>
            </a:xfrm>
            <a:prstGeom prst="trapezoid">
              <a:avLst>
                <a:gd name="adj" fmla="val 68415"/>
              </a:avLst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等腰三角形 27">
              <a:extLst>
                <a:ext uri="{FF2B5EF4-FFF2-40B4-BE49-F238E27FC236}">
                  <a16:creationId xmlns:a16="http://schemas.microsoft.com/office/drawing/2014/main" id="{30C1F593-F943-45AF-AF55-70179F38B9DC}"/>
                </a:ext>
              </a:extLst>
            </p:cNvPr>
            <p:cNvSpPr/>
            <p:nvPr/>
          </p:nvSpPr>
          <p:spPr>
            <a:xfrm>
              <a:off x="1602923" y="1340769"/>
              <a:ext cx="2193739" cy="1677059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9B1783D-4282-4C40-9FD6-62A42248836D}"/>
                </a:ext>
              </a:extLst>
            </p:cNvPr>
            <p:cNvSpPr txBox="1"/>
            <p:nvPr/>
          </p:nvSpPr>
          <p:spPr>
            <a:xfrm>
              <a:off x="2230861" y="2278613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願景</a:t>
              </a:r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EB526D2A-4B45-4DE3-9F75-9D80BED03CB6}"/>
                </a:ext>
              </a:extLst>
            </p:cNvPr>
            <p:cNvSpPr txBox="1"/>
            <p:nvPr/>
          </p:nvSpPr>
          <p:spPr>
            <a:xfrm>
              <a:off x="2248135" y="3306957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使命</a:t>
              </a:r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39A639E4-2EB3-48EF-96A5-553CF3D16FF4}"/>
                </a:ext>
              </a:extLst>
            </p:cNvPr>
            <p:cNvSpPr txBox="1"/>
            <p:nvPr/>
          </p:nvSpPr>
          <p:spPr>
            <a:xfrm>
              <a:off x="1938147" y="4321050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核心價值</a:t>
              </a:r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7F2ADC98-86B9-4BE9-9BC6-96300D2C09FB}"/>
                </a:ext>
              </a:extLst>
            </p:cNvPr>
            <p:cNvSpPr txBox="1"/>
            <p:nvPr/>
          </p:nvSpPr>
          <p:spPr>
            <a:xfrm>
              <a:off x="3587869" y="2270815"/>
              <a:ext cx="5140266" cy="556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讓新竹的孩子．做世界的孩子 </a:t>
              </a:r>
              <a:endPara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2204BED3-3D94-47D5-AE64-D00F4D8B4743}"/>
                </a:ext>
              </a:extLst>
            </p:cNvPr>
            <p:cNvSpPr txBox="1"/>
            <p:nvPr/>
          </p:nvSpPr>
          <p:spPr>
            <a:xfrm>
              <a:off x="4798358" y="3151653"/>
              <a:ext cx="3897781" cy="1002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科技力：科技城市教育</a:t>
              </a:r>
              <a:endPara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國際力：國際城市教育</a:t>
              </a:r>
              <a:endPara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人文力：人文城市教育</a:t>
              </a:r>
            </a:p>
          </p:txBody>
        </p: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ADFA5A35-9361-4166-A193-EECBF2585AAB}"/>
                </a:ext>
              </a:extLst>
            </p:cNvPr>
            <p:cNvSpPr txBox="1"/>
            <p:nvPr/>
          </p:nvSpPr>
          <p:spPr>
            <a:xfrm>
              <a:off x="5397954" y="4223730"/>
              <a:ext cx="2339616" cy="10023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科學腦、創新手</a:t>
              </a:r>
              <a:endPara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國際觀、永續行</a:t>
              </a:r>
              <a:endPara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人文心、本土情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177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930593" y="2592707"/>
            <a:ext cx="10330815" cy="2881630"/>
            <a:chOff x="1011" y="3123"/>
            <a:chExt cx="16269" cy="4538"/>
          </a:xfrm>
        </p:grpSpPr>
        <p:grpSp>
          <p:nvGrpSpPr>
            <p:cNvPr id="4" name="组合 3"/>
            <p:cNvGrpSpPr/>
            <p:nvPr/>
          </p:nvGrpSpPr>
          <p:grpSpPr>
            <a:xfrm>
              <a:off x="1011" y="3123"/>
              <a:ext cx="8333" cy="4539"/>
              <a:chOff x="37" y="1468"/>
              <a:chExt cx="11227" cy="6116"/>
            </a:xfrm>
          </p:grpSpPr>
          <p:pic>
            <p:nvPicPr>
              <p:cNvPr id="6" name="图片 5" descr="5b39e8e13864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7" y="4610"/>
                <a:ext cx="5877" cy="2974"/>
              </a:xfrm>
              <a:prstGeom prst="rect">
                <a:avLst/>
              </a:prstGeom>
            </p:spPr>
          </p:pic>
          <p:pic>
            <p:nvPicPr>
              <p:cNvPr id="5" name="图片 4" descr="5b39e8e138645"/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 flipH="1" flipV="1">
                <a:off x="5494" y="1468"/>
                <a:ext cx="5771" cy="3142"/>
              </a:xfrm>
              <a:prstGeom prst="rect">
                <a:avLst/>
              </a:prstGeom>
            </p:spPr>
          </p:pic>
        </p:grpSp>
        <p:grpSp>
          <p:nvGrpSpPr>
            <p:cNvPr id="7" name="组合 6"/>
            <p:cNvGrpSpPr/>
            <p:nvPr/>
          </p:nvGrpSpPr>
          <p:grpSpPr>
            <a:xfrm>
              <a:off x="8948" y="3123"/>
              <a:ext cx="8333" cy="4539"/>
              <a:chOff x="37" y="1468"/>
              <a:chExt cx="11227" cy="6116"/>
            </a:xfrm>
          </p:grpSpPr>
          <p:pic>
            <p:nvPicPr>
              <p:cNvPr id="8" name="图片 7" descr="5b39e8e13864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7" y="4610"/>
                <a:ext cx="5877" cy="2974"/>
              </a:xfrm>
              <a:prstGeom prst="rect">
                <a:avLst/>
              </a:prstGeom>
            </p:spPr>
          </p:pic>
          <p:pic>
            <p:nvPicPr>
              <p:cNvPr id="9" name="图片 8" descr="5b39e8e138645"/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 flipH="1" flipV="1">
                <a:off x="5494" y="1468"/>
                <a:ext cx="5771" cy="3142"/>
              </a:xfrm>
              <a:prstGeom prst="rect">
                <a:avLst/>
              </a:prstGeom>
            </p:spPr>
          </p:pic>
        </p:grpSp>
      </p:grpSp>
      <p:sp>
        <p:nvSpPr>
          <p:cNvPr id="27" name="TextBox 27"/>
          <p:cNvSpPr txBox="1"/>
          <p:nvPr/>
        </p:nvSpPr>
        <p:spPr>
          <a:xfrm>
            <a:off x="957584" y="3153497"/>
            <a:ext cx="27699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班班有大屏</a:t>
            </a:r>
            <a:endParaRPr kumimoji="0" lang="zh-CN" altLang="en-US" sz="32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11" name="TextBox 27"/>
          <p:cNvSpPr txBox="1"/>
          <p:nvPr/>
        </p:nvSpPr>
        <p:spPr>
          <a:xfrm>
            <a:off x="3550947" y="4363531"/>
            <a:ext cx="26231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生生用平板</a:t>
            </a: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13" name="TextBox 27"/>
          <p:cNvSpPr txBox="1"/>
          <p:nvPr/>
        </p:nvSpPr>
        <p:spPr>
          <a:xfrm>
            <a:off x="6096000" y="1952077"/>
            <a:ext cx="300550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中高年級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打字比賽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defTabSz="1828165">
              <a:defRPr/>
            </a:pPr>
            <a:r>
              <a:rPr lang="en-US" altLang="zh-TW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Scratch</a:t>
            </a:r>
          </a:p>
          <a:p>
            <a:pPr defTabSz="1828165"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校內競賽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15" name="TextBox 27"/>
          <p:cNvSpPr txBox="1"/>
          <p:nvPr/>
        </p:nvSpPr>
        <p:spPr>
          <a:xfrm>
            <a:off x="3550947" y="4993355"/>
            <a:ext cx="28647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一師一平板</a:t>
            </a: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385F00D1-EE90-47BA-A44F-ACBCF0DBFCA8}"/>
              </a:ext>
            </a:extLst>
          </p:cNvPr>
          <p:cNvGrpSpPr/>
          <p:nvPr/>
        </p:nvGrpSpPr>
        <p:grpSpPr>
          <a:xfrm>
            <a:off x="690698" y="277620"/>
            <a:ext cx="9723179" cy="1480719"/>
            <a:chOff x="3882" y="2515"/>
            <a:chExt cx="10367" cy="1504"/>
          </a:xfrm>
        </p:grpSpPr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B0F9D624-81A3-4BEB-BE4F-00B74E0F016B}"/>
                </a:ext>
              </a:extLst>
            </p:cNvPr>
            <p:cNvSpPr txBox="1"/>
            <p:nvPr/>
          </p:nvSpPr>
          <p:spPr>
            <a:xfrm>
              <a:off x="5042" y="2919"/>
              <a:ext cx="9207" cy="7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bIns="0" rtlCol="0">
              <a:spAutoFit/>
            </a:bodyPr>
            <a:lstStyle>
              <a:defPPr>
                <a:defRPr lang="zh-CN"/>
              </a:defPPr>
              <a:lvl1pPr>
                <a:defRPr sz="2400" b="1">
                  <a:solidFill>
                    <a:schemeClr val="bg1"/>
                  </a:solidFill>
                  <a:latin typeface="+mj-lt"/>
                </a:defRPr>
              </a:lvl1pPr>
            </a:lstStyle>
            <a:p>
              <a:pPr algn="ctr">
                <a:defRPr/>
              </a:pPr>
              <a:r>
                <a:rPr kumimoji="0" lang="zh-TW" alt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 頂埔的科技力 </a:t>
              </a:r>
              <a:r>
                <a:rPr kumimoji="0" lang="en-US" altLang="zh-TW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:</a:t>
              </a:r>
              <a:r>
                <a:rPr kumimoji="0" lang="zh-TW" alt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 </a:t>
              </a:r>
              <a:r>
                <a:rPr lang="zh-TW" altLang="en-US" sz="4000" dirty="0">
                  <a:solidFill>
                    <a:schemeClr val="accent6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科學腦、創新手</a:t>
              </a:r>
              <a:endParaRPr lang="en-US" altLang="zh-TW" sz="48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630F8AC5-167D-4A7E-A974-5F68886302BC}"/>
                </a:ext>
              </a:extLst>
            </p:cNvPr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15F27B29-3651-4EA4-A1DA-B1AC824815EB}"/>
                  </a:ext>
                </a:extLst>
              </p:cNvPr>
              <p:cNvSpPr txBox="1"/>
              <p:nvPr/>
            </p:nvSpPr>
            <p:spPr>
              <a:xfrm>
                <a:off x="3775" y="3570"/>
                <a:ext cx="1274" cy="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endParaRPr>
              </a:p>
            </p:txBody>
          </p:sp>
          <p:pic>
            <p:nvPicPr>
              <p:cNvPr id="23" name="图片 22" descr="5b39e8e138645">
                <a:extLst>
                  <a:ext uri="{FF2B5EF4-FFF2-40B4-BE49-F238E27FC236}">
                    <a16:creationId xmlns:a16="http://schemas.microsoft.com/office/drawing/2014/main" id="{0BCDE7DD-1525-4BAE-87DC-BA875A7BE1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</p:spPr>
          </p:pic>
        </p:grpSp>
      </p:grpSp>
      <p:sp>
        <p:nvSpPr>
          <p:cNvPr id="25" name="TextBox 27">
            <a:extLst>
              <a:ext uri="{FF2B5EF4-FFF2-40B4-BE49-F238E27FC236}">
                <a16:creationId xmlns:a16="http://schemas.microsoft.com/office/drawing/2014/main" id="{A7D64863-17D7-4E0F-947A-5B4AB45BC424}"/>
              </a:ext>
            </a:extLst>
          </p:cNvPr>
          <p:cNvSpPr txBox="1"/>
          <p:nvPr/>
        </p:nvSpPr>
        <p:spPr>
          <a:xfrm>
            <a:off x="8621048" y="4508896"/>
            <a:ext cx="34099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科展、雷雕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自造中心課程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930593" y="2592707"/>
            <a:ext cx="10330815" cy="2881630"/>
            <a:chOff x="1011" y="3123"/>
            <a:chExt cx="16269" cy="4538"/>
          </a:xfrm>
        </p:grpSpPr>
        <p:grpSp>
          <p:nvGrpSpPr>
            <p:cNvPr id="4" name="组合 3"/>
            <p:cNvGrpSpPr/>
            <p:nvPr/>
          </p:nvGrpSpPr>
          <p:grpSpPr>
            <a:xfrm>
              <a:off x="1011" y="3123"/>
              <a:ext cx="8333" cy="4539"/>
              <a:chOff x="37" y="1468"/>
              <a:chExt cx="11227" cy="6116"/>
            </a:xfrm>
          </p:grpSpPr>
          <p:pic>
            <p:nvPicPr>
              <p:cNvPr id="6" name="图片 5" descr="5b39e8e13864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7" y="4610"/>
                <a:ext cx="5877" cy="2974"/>
              </a:xfrm>
              <a:prstGeom prst="rect">
                <a:avLst/>
              </a:prstGeom>
            </p:spPr>
          </p:pic>
          <p:pic>
            <p:nvPicPr>
              <p:cNvPr id="5" name="图片 4" descr="5b39e8e138645"/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 flipH="1" flipV="1">
                <a:off x="5494" y="1468"/>
                <a:ext cx="5771" cy="3142"/>
              </a:xfrm>
              <a:prstGeom prst="rect">
                <a:avLst/>
              </a:prstGeom>
            </p:spPr>
          </p:pic>
        </p:grpSp>
        <p:grpSp>
          <p:nvGrpSpPr>
            <p:cNvPr id="7" name="组合 6"/>
            <p:cNvGrpSpPr/>
            <p:nvPr/>
          </p:nvGrpSpPr>
          <p:grpSpPr>
            <a:xfrm>
              <a:off x="8948" y="3123"/>
              <a:ext cx="8333" cy="4539"/>
              <a:chOff x="37" y="1468"/>
              <a:chExt cx="11227" cy="6116"/>
            </a:xfrm>
          </p:grpSpPr>
          <p:pic>
            <p:nvPicPr>
              <p:cNvPr id="8" name="图片 7" descr="5b39e8e13864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7" y="4610"/>
                <a:ext cx="5877" cy="2974"/>
              </a:xfrm>
              <a:prstGeom prst="rect">
                <a:avLst/>
              </a:prstGeom>
            </p:spPr>
          </p:pic>
          <p:pic>
            <p:nvPicPr>
              <p:cNvPr id="9" name="图片 8" descr="5b39e8e138645"/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 flipH="1" flipV="1">
                <a:off x="5494" y="1468"/>
                <a:ext cx="5771" cy="3142"/>
              </a:xfrm>
              <a:prstGeom prst="rect">
                <a:avLst/>
              </a:prstGeom>
            </p:spPr>
          </p:pic>
        </p:grpSp>
      </p:grpSp>
      <p:sp>
        <p:nvSpPr>
          <p:cNvPr id="27" name="TextBox 27"/>
          <p:cNvSpPr txBox="1"/>
          <p:nvPr/>
        </p:nvSpPr>
        <p:spPr>
          <a:xfrm>
            <a:off x="924637" y="3394728"/>
            <a:ext cx="27699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金竹獎朗讀</a:t>
            </a:r>
            <a:endParaRPr kumimoji="0" lang="zh-CN" altLang="en-US" sz="32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11" name="TextBox 27"/>
          <p:cNvSpPr txBox="1"/>
          <p:nvPr/>
        </p:nvSpPr>
        <p:spPr>
          <a:xfrm>
            <a:off x="920692" y="2762991"/>
            <a:ext cx="26231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英語字彙王</a:t>
            </a: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13" name="TextBox 27"/>
          <p:cNvSpPr txBox="1"/>
          <p:nvPr/>
        </p:nvSpPr>
        <p:spPr>
          <a:xfrm>
            <a:off x="6233406" y="2120637"/>
            <a:ext cx="31967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雙語課程</a:t>
            </a: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15" name="TextBox 27"/>
          <p:cNvSpPr txBox="1"/>
          <p:nvPr/>
        </p:nvSpPr>
        <p:spPr>
          <a:xfrm>
            <a:off x="5343980" y="2636843"/>
            <a:ext cx="402313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低年級英語課程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課程研發</a:t>
            </a: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385F00D1-EE90-47BA-A44F-ACBCF0DBFCA8}"/>
              </a:ext>
            </a:extLst>
          </p:cNvPr>
          <p:cNvGrpSpPr/>
          <p:nvPr/>
        </p:nvGrpSpPr>
        <p:grpSpPr>
          <a:xfrm>
            <a:off x="331470" y="274320"/>
            <a:ext cx="9892001" cy="1480719"/>
            <a:chOff x="3882" y="2515"/>
            <a:chExt cx="10547" cy="1504"/>
          </a:xfrm>
        </p:grpSpPr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B0F9D624-81A3-4BEB-BE4F-00B74E0F016B}"/>
                </a:ext>
              </a:extLst>
            </p:cNvPr>
            <p:cNvSpPr txBox="1"/>
            <p:nvPr/>
          </p:nvSpPr>
          <p:spPr>
            <a:xfrm>
              <a:off x="5024" y="2895"/>
              <a:ext cx="9405" cy="7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bIns="0" rtlCol="0">
              <a:spAutoFit/>
            </a:bodyPr>
            <a:lstStyle>
              <a:defPPr>
                <a:defRPr lang="zh-CN"/>
              </a:defPPr>
              <a:lvl1pPr>
                <a:defRPr sz="2400" b="1">
                  <a:solidFill>
                    <a:schemeClr val="bg1"/>
                  </a:solidFill>
                  <a:latin typeface="+mj-lt"/>
                </a:defRPr>
              </a:lvl1pPr>
            </a:lstStyle>
            <a:p>
              <a:pPr algn="ctr">
                <a:defRPr/>
              </a:pPr>
              <a:r>
                <a:rPr kumimoji="0" lang="zh-TW" alt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頂埔的國際力 </a:t>
              </a:r>
              <a:r>
                <a:rPr kumimoji="0" lang="en-US" altLang="zh-TW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:</a:t>
              </a:r>
              <a:r>
                <a:rPr kumimoji="0" lang="zh-TW" alt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 </a:t>
              </a:r>
              <a:r>
                <a:rPr lang="zh-TW" altLang="en-US" sz="4000" dirty="0">
                  <a:solidFill>
                    <a:schemeClr val="accent6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國際觀、永續行</a:t>
              </a:r>
              <a:endParaRPr lang="en-US" altLang="zh-TW" sz="40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630F8AC5-167D-4A7E-A974-5F68886302BC}"/>
                </a:ext>
              </a:extLst>
            </p:cNvPr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15F27B29-3651-4EA4-A1DA-B1AC824815EB}"/>
                  </a:ext>
                </a:extLst>
              </p:cNvPr>
              <p:cNvSpPr txBox="1"/>
              <p:nvPr/>
            </p:nvSpPr>
            <p:spPr>
              <a:xfrm>
                <a:off x="3775" y="3570"/>
                <a:ext cx="1274" cy="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endParaRPr>
              </a:p>
            </p:txBody>
          </p:sp>
          <p:pic>
            <p:nvPicPr>
              <p:cNvPr id="23" name="图片 22" descr="5b39e8e138645">
                <a:extLst>
                  <a:ext uri="{FF2B5EF4-FFF2-40B4-BE49-F238E27FC236}">
                    <a16:creationId xmlns:a16="http://schemas.microsoft.com/office/drawing/2014/main" id="{0BCDE7DD-1525-4BAE-87DC-BA875A7BE1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</p:spPr>
          </p:pic>
        </p:grpSp>
      </p:grpSp>
      <p:sp>
        <p:nvSpPr>
          <p:cNvPr id="19" name="TextBox 27">
            <a:extLst>
              <a:ext uri="{FF2B5EF4-FFF2-40B4-BE49-F238E27FC236}">
                <a16:creationId xmlns:a16="http://schemas.microsoft.com/office/drawing/2014/main" id="{BF85AAF9-A838-4492-8052-DBCE8C51A726}"/>
              </a:ext>
            </a:extLst>
          </p:cNvPr>
          <p:cNvSpPr txBox="1"/>
          <p:nvPr/>
        </p:nvSpPr>
        <p:spPr>
          <a:xfrm>
            <a:off x="2982151" y="4589632"/>
            <a:ext cx="37390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英語情境中心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職探中心課程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20" name="TextBox 27">
            <a:extLst>
              <a:ext uri="{FF2B5EF4-FFF2-40B4-BE49-F238E27FC236}">
                <a16:creationId xmlns:a16="http://schemas.microsoft.com/office/drawing/2014/main" id="{34D94F07-7BE9-4484-B0EB-EDF5FEE5FF09}"/>
              </a:ext>
            </a:extLst>
          </p:cNvPr>
          <p:cNvSpPr txBox="1"/>
          <p:nvPr/>
        </p:nvSpPr>
        <p:spPr>
          <a:xfrm>
            <a:off x="8412044" y="4379194"/>
            <a:ext cx="362285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三年級走讀散策環保局</a:t>
            </a: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5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727729" y="2341691"/>
            <a:ext cx="11076443" cy="3153956"/>
            <a:chOff x="1011" y="3123"/>
            <a:chExt cx="16269" cy="4538"/>
          </a:xfrm>
        </p:grpSpPr>
        <p:grpSp>
          <p:nvGrpSpPr>
            <p:cNvPr id="4" name="组合 3"/>
            <p:cNvGrpSpPr/>
            <p:nvPr/>
          </p:nvGrpSpPr>
          <p:grpSpPr>
            <a:xfrm>
              <a:off x="1011" y="3123"/>
              <a:ext cx="8333" cy="4539"/>
              <a:chOff x="37" y="1468"/>
              <a:chExt cx="11227" cy="6116"/>
            </a:xfrm>
          </p:grpSpPr>
          <p:pic>
            <p:nvPicPr>
              <p:cNvPr id="6" name="图片 5" descr="5b39e8e13864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7" y="4610"/>
                <a:ext cx="5877" cy="2974"/>
              </a:xfrm>
              <a:prstGeom prst="rect">
                <a:avLst/>
              </a:prstGeom>
            </p:spPr>
          </p:pic>
          <p:pic>
            <p:nvPicPr>
              <p:cNvPr id="5" name="图片 4" descr="5b39e8e138645"/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 flipH="1" flipV="1">
                <a:off x="5494" y="1468"/>
                <a:ext cx="5771" cy="3142"/>
              </a:xfrm>
              <a:prstGeom prst="rect">
                <a:avLst/>
              </a:prstGeom>
            </p:spPr>
          </p:pic>
        </p:grpSp>
        <p:grpSp>
          <p:nvGrpSpPr>
            <p:cNvPr id="7" name="组合 6"/>
            <p:cNvGrpSpPr/>
            <p:nvPr/>
          </p:nvGrpSpPr>
          <p:grpSpPr>
            <a:xfrm>
              <a:off x="8948" y="3123"/>
              <a:ext cx="8333" cy="4539"/>
              <a:chOff x="37" y="1468"/>
              <a:chExt cx="11227" cy="6116"/>
            </a:xfrm>
          </p:grpSpPr>
          <p:pic>
            <p:nvPicPr>
              <p:cNvPr id="8" name="图片 7" descr="5b39e8e138645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7" y="4610"/>
                <a:ext cx="5877" cy="2974"/>
              </a:xfrm>
              <a:prstGeom prst="rect">
                <a:avLst/>
              </a:prstGeom>
            </p:spPr>
          </p:pic>
          <p:pic>
            <p:nvPicPr>
              <p:cNvPr id="9" name="图片 8" descr="5b39e8e138645"/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 flipH="1" flipV="1">
                <a:off x="5494" y="1468"/>
                <a:ext cx="5771" cy="3142"/>
              </a:xfrm>
              <a:prstGeom prst="rect">
                <a:avLst/>
              </a:prstGeom>
            </p:spPr>
          </p:pic>
        </p:grpSp>
      </p:grpSp>
      <p:sp>
        <p:nvSpPr>
          <p:cNvPr id="27" name="TextBox 27"/>
          <p:cNvSpPr txBox="1"/>
          <p:nvPr/>
        </p:nvSpPr>
        <p:spPr>
          <a:xfrm>
            <a:off x="2921556" y="4957038"/>
            <a:ext cx="41047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四年級走讀散策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城隍廟</a:t>
            </a:r>
            <a:endParaRPr kumimoji="0" lang="en-US" altLang="zh-TW" sz="32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11" name="TextBox 27"/>
          <p:cNvSpPr txBox="1"/>
          <p:nvPr/>
        </p:nvSpPr>
        <p:spPr>
          <a:xfrm>
            <a:off x="6401600" y="2615474"/>
            <a:ext cx="26231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歌仔戲教學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四年級</a:t>
            </a: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13" name="TextBox 27"/>
          <p:cNvSpPr txBox="1"/>
          <p:nvPr/>
        </p:nvSpPr>
        <p:spPr>
          <a:xfrm>
            <a:off x="8714437" y="4124671"/>
            <a:ext cx="308973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期末歌唱比賽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defTabSz="1828165"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我的第二首歌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385F00D1-EE90-47BA-A44F-ACBCF0DBFCA8}"/>
              </a:ext>
            </a:extLst>
          </p:cNvPr>
          <p:cNvGrpSpPr/>
          <p:nvPr/>
        </p:nvGrpSpPr>
        <p:grpSpPr>
          <a:xfrm>
            <a:off x="331470" y="274320"/>
            <a:ext cx="9696919" cy="1480719"/>
            <a:chOff x="3882" y="2515"/>
            <a:chExt cx="10339" cy="1504"/>
          </a:xfrm>
        </p:grpSpPr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B0F9D624-81A3-4BEB-BE4F-00B74E0F016B}"/>
                </a:ext>
              </a:extLst>
            </p:cNvPr>
            <p:cNvSpPr txBox="1"/>
            <p:nvPr/>
          </p:nvSpPr>
          <p:spPr>
            <a:xfrm>
              <a:off x="4912" y="2862"/>
              <a:ext cx="9309" cy="79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bIns="0" rtlCol="0">
              <a:spAutoFit/>
            </a:bodyPr>
            <a:lstStyle>
              <a:defPPr>
                <a:defRPr lang="zh-CN"/>
              </a:defPPr>
              <a:lvl1pPr>
                <a:defRPr sz="2400" b="1">
                  <a:solidFill>
                    <a:schemeClr val="bg1"/>
                  </a:solidFill>
                  <a:latin typeface="+mj-lt"/>
                </a:defRPr>
              </a:lvl1pPr>
            </a:lstStyle>
            <a:p>
              <a:pPr algn="ctr">
                <a:defRPr/>
              </a:pPr>
              <a:r>
                <a:rPr kumimoji="0" lang="zh-TW" alt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頂埔的人文力 </a:t>
              </a:r>
              <a:r>
                <a:rPr kumimoji="0" lang="en-US" altLang="zh-TW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:</a:t>
              </a:r>
              <a:r>
                <a:rPr kumimoji="0" lang="zh-TW" alt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rPr>
                <a:t> </a:t>
              </a:r>
              <a:r>
                <a:rPr lang="zh-TW" altLang="en-US" sz="4000" dirty="0">
                  <a:solidFill>
                    <a:schemeClr val="accent6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人文心、本土情</a:t>
              </a: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630F8AC5-167D-4A7E-A974-5F68886302BC}"/>
                </a:ext>
              </a:extLst>
            </p:cNvPr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15F27B29-3651-4EA4-A1DA-B1AC824815EB}"/>
                  </a:ext>
                </a:extLst>
              </p:cNvPr>
              <p:cNvSpPr txBox="1"/>
              <p:nvPr/>
            </p:nvSpPr>
            <p:spPr>
              <a:xfrm>
                <a:off x="3775" y="3570"/>
                <a:ext cx="1274" cy="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+mn-cs"/>
                </a:endParaRPr>
              </a:p>
            </p:txBody>
          </p:sp>
          <p:pic>
            <p:nvPicPr>
              <p:cNvPr id="23" name="图片 22" descr="5b39e8e138645">
                <a:extLst>
                  <a:ext uri="{FF2B5EF4-FFF2-40B4-BE49-F238E27FC236}">
                    <a16:creationId xmlns:a16="http://schemas.microsoft.com/office/drawing/2014/main" id="{0BCDE7DD-1525-4BAE-87DC-BA875A7BE1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</p:spPr>
          </p:pic>
        </p:grpSp>
      </p:grpSp>
      <p:sp>
        <p:nvSpPr>
          <p:cNvPr id="20" name="TextBox 27">
            <a:extLst>
              <a:ext uri="{FF2B5EF4-FFF2-40B4-BE49-F238E27FC236}">
                <a16:creationId xmlns:a16="http://schemas.microsoft.com/office/drawing/2014/main" id="{F53B66BF-7882-4787-807F-F29FA27A7466}"/>
              </a:ext>
            </a:extLst>
          </p:cNvPr>
          <p:cNvSpPr txBox="1"/>
          <p:nvPr/>
        </p:nvSpPr>
        <p:spPr>
          <a:xfrm>
            <a:off x="579968" y="2241699"/>
            <a:ext cx="36939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五年級走讀散策</a:t>
            </a:r>
            <a:endParaRPr kumimoji="0" lang="en-US" altLang="zh-TW" sz="32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2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台中科博館</a:t>
            </a:r>
            <a:endParaRPr lang="en-US" altLang="zh-TW" sz="32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  <a:p>
            <a:pPr marL="0" marR="0" lvl="0" indent="0" algn="ctr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台北天文館</a:t>
            </a:r>
            <a:endParaRPr kumimoji="0" lang="en-US" altLang="zh-TW" sz="32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3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80662" y="-2804399"/>
            <a:ext cx="1040130" cy="4277995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14" name="图片 13" descr="5b39e8e1385ad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37476" y="-1437443"/>
            <a:ext cx="923290" cy="203835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22" name="图片 21" descr="5b39e8e1385ad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096922" y="-2021165"/>
            <a:ext cx="923290" cy="299085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79432" y="-2251035"/>
            <a:ext cx="972820" cy="348742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sp>
        <p:nvSpPr>
          <p:cNvPr id="25" name="TextBox 27"/>
          <p:cNvSpPr txBox="1"/>
          <p:nvPr/>
        </p:nvSpPr>
        <p:spPr>
          <a:xfrm>
            <a:off x="1902902" y="720248"/>
            <a:ext cx="62801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0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認識</a:t>
            </a:r>
            <a:r>
              <a:rPr lang="en-US" altLang="zh-TW" sz="60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USR</a:t>
            </a:r>
            <a:r>
              <a:rPr lang="zh-TW" altLang="en-US" sz="60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計畫</a:t>
            </a:r>
            <a:endParaRPr kumimoji="0" lang="zh-CN" altLang="en-US" sz="36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71208" y="969685"/>
            <a:ext cx="1410876" cy="266700"/>
          </a:xfrm>
          <a:prstGeom prst="rect">
            <a:avLst/>
          </a:prstGeom>
          <a:solidFill>
            <a:srgbClr val="9AAF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AC32B6B2-CAD5-4BCF-9512-0E37CC5BE9EF}"/>
              </a:ext>
            </a:extLst>
          </p:cNvPr>
          <p:cNvSpPr txBox="1"/>
          <p:nvPr/>
        </p:nvSpPr>
        <p:spPr>
          <a:xfrm>
            <a:off x="1122448" y="1890292"/>
            <a:ext cx="10915969" cy="236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828165">
              <a:lnSpc>
                <a:spcPts val="4500"/>
              </a:lnSpc>
              <a:defRPr/>
            </a:pP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自</a:t>
            </a: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107</a:t>
            </a: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年起教育部推動「大學社會責任實踐計畫」（</a:t>
            </a:r>
            <a:r>
              <a:rPr lang="en-US" altLang="zh-TW" sz="24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University Social Responsibility, USR</a:t>
            </a:r>
            <a:r>
              <a:rPr lang="zh-TW" altLang="en-US" sz="24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），</a:t>
            </a: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以「在地連結」與「人才培育」為核心，引導大學以人為本，從在地需求出發。</a:t>
            </a:r>
            <a:endParaRPr lang="zh-CN" altLang="en-US" sz="36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A20F04A-EA4D-4D70-A68B-2C8B66E4F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975052"/>
              </p:ext>
            </p:extLst>
          </p:nvPr>
        </p:nvGraphicFramePr>
        <p:xfrm>
          <a:off x="643863" y="4875027"/>
          <a:ext cx="9750661" cy="1737360"/>
        </p:xfrm>
        <a:graphic>
          <a:graphicData uri="http://schemas.openxmlformats.org/drawingml/2006/table">
            <a:tbl>
              <a:tblPr/>
              <a:tblGrid>
                <a:gridCol w="478972">
                  <a:extLst>
                    <a:ext uri="{9D8B030D-6E8A-4147-A177-3AD203B41FA5}">
                      <a16:colId xmlns:a16="http://schemas.microsoft.com/office/drawing/2014/main" val="3032845111"/>
                    </a:ext>
                  </a:extLst>
                </a:gridCol>
                <a:gridCol w="9271689">
                  <a:extLst>
                    <a:ext uri="{9D8B030D-6E8A-4147-A177-3AD203B41FA5}">
                      <a16:colId xmlns:a16="http://schemas.microsoft.com/office/drawing/2014/main" val="1487109498"/>
                    </a:ext>
                  </a:extLst>
                </a:gridCol>
              </a:tblGrid>
              <a:tr h="660454">
                <a:tc>
                  <a:txBody>
                    <a:bodyPr/>
                    <a:lstStyle/>
                    <a:p>
                      <a:pPr algn="r" fontAlgn="t"/>
                      <a:endParaRPr lang="zh-TW" altLang="en-US" dirty="0">
                        <a:effectLst/>
                      </a:endParaRPr>
                    </a:p>
                  </a:txBody>
                  <a:tcPr marL="100584" marR="1005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sz="3600" b="1" kern="1200" spc="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endParaRPr lang="en-US" altLang="zh-TW" sz="3600" b="1" kern="1200" spc="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endParaRPr lang="zh-TW" altLang="en-US" sz="3600" b="1" kern="1200" spc="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00584" marR="1005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15425"/>
                  </a:ext>
                </a:extLst>
              </a:tr>
            </a:tbl>
          </a:graphicData>
        </a:graphic>
      </p:graphicFrame>
      <p:pic>
        <p:nvPicPr>
          <p:cNvPr id="24" name="图片 6" descr="5b39e8e138645">
            <a:extLst>
              <a:ext uri="{FF2B5EF4-FFF2-40B4-BE49-F238E27FC236}">
                <a16:creationId xmlns:a16="http://schemas.microsoft.com/office/drawing/2014/main" id="{8CBD663F-48CC-4E50-A16E-7E39F233C62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4583" y="1954519"/>
            <a:ext cx="697865" cy="659765"/>
          </a:xfrm>
          <a:prstGeom prst="rect">
            <a:avLst/>
          </a:prstGeom>
        </p:spPr>
      </p:pic>
      <p:pic>
        <p:nvPicPr>
          <p:cNvPr id="30" name="图片 6" descr="5b39e8e138645">
            <a:extLst>
              <a:ext uri="{FF2B5EF4-FFF2-40B4-BE49-F238E27FC236}">
                <a16:creationId xmlns:a16="http://schemas.microsoft.com/office/drawing/2014/main" id="{AF0122F4-9D19-4905-BB50-EA2FC092E69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78781" y="4301428"/>
            <a:ext cx="697865" cy="659765"/>
          </a:xfrm>
          <a:prstGeom prst="rect">
            <a:avLst/>
          </a:prstGeom>
        </p:spPr>
      </p:pic>
      <p:sp>
        <p:nvSpPr>
          <p:cNvPr id="15" name="TextBox 29">
            <a:extLst>
              <a:ext uri="{FF2B5EF4-FFF2-40B4-BE49-F238E27FC236}">
                <a16:creationId xmlns:a16="http://schemas.microsoft.com/office/drawing/2014/main" id="{DAED6E6B-45A6-4A02-AB04-BC752C5F887B}"/>
              </a:ext>
            </a:extLst>
          </p:cNvPr>
          <p:cNvSpPr txBox="1"/>
          <p:nvPr/>
        </p:nvSpPr>
        <p:spPr>
          <a:xfrm>
            <a:off x="1122448" y="4273080"/>
            <a:ext cx="10915969" cy="2438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828165">
              <a:lnSpc>
                <a:spcPts val="5000"/>
              </a:lnSpc>
              <a:defRPr/>
            </a:pP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推動目標</a:t>
            </a: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:</a:t>
            </a:r>
          </a:p>
          <a:p>
            <a:pPr lvl="0" defTabSz="1828165">
              <a:lnSpc>
                <a:spcPts val="5000"/>
              </a:lnSpc>
              <a:defRPr/>
            </a:pP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整合資源，協助地方發展</a:t>
            </a:r>
            <a:endParaRPr lang="en-US" altLang="zh-TW" sz="36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defTabSz="1828165">
              <a:lnSpc>
                <a:spcPts val="5000"/>
              </a:lnSpc>
              <a:defRPr/>
            </a:pP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連結區域學校資源，協助城鄉教育</a:t>
            </a:r>
            <a:endParaRPr lang="en-US" altLang="zh-CN" sz="36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defTabSz="1828165">
              <a:lnSpc>
                <a:spcPts val="3500"/>
              </a:lnSpc>
              <a:defRPr/>
            </a:pPr>
            <a:endParaRPr lang="zh-CN" altLang="en-US" sz="28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5803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 descr="5b39e8e1385ad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945316" y="-457280"/>
            <a:ext cx="1040130" cy="4277995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14" name="图片 13" descr="5b39e8e1385ad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29771" y="-1476455"/>
            <a:ext cx="923290" cy="203835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22" name="图片 21" descr="5b39e8e1385ad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443866" y="-1230094"/>
            <a:ext cx="923290" cy="299085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69826" y="-927859"/>
            <a:ext cx="972820" cy="3487420"/>
          </a:xfrm>
          <a:prstGeom prst="rect">
            <a:avLst/>
          </a:prstGeom>
          <a:effectLst>
            <a:outerShdw blurRad="50800" dist="76200" dir="5400000" algn="tl" rotWithShape="0">
              <a:srgbClr val="000000">
                <a:alpha val="98000"/>
              </a:srgbClr>
            </a:outerShdw>
          </a:effectLst>
        </p:spPr>
      </p:pic>
      <p:sp>
        <p:nvSpPr>
          <p:cNvPr id="25" name="TextBox 27"/>
          <p:cNvSpPr txBox="1"/>
          <p:nvPr/>
        </p:nvSpPr>
        <p:spPr>
          <a:xfrm>
            <a:off x="2259375" y="616210"/>
            <a:ext cx="62801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0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頂埔的</a:t>
            </a:r>
            <a:r>
              <a:rPr lang="en-US" altLang="zh-TW" sz="60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USR</a:t>
            </a:r>
            <a:r>
              <a:rPr lang="zh-TW" altLang="en-US" sz="60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cs typeface="Oswald" charset="0"/>
              </a:rPr>
              <a:t>計畫</a:t>
            </a:r>
            <a:endParaRPr kumimoji="0" lang="zh-CN" altLang="en-US" sz="3600" b="1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Oswa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16042" y="982328"/>
            <a:ext cx="1410876" cy="266700"/>
          </a:xfrm>
          <a:prstGeom prst="rect">
            <a:avLst/>
          </a:prstGeom>
          <a:solidFill>
            <a:srgbClr val="9AAF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AC32B6B2-CAD5-4BCF-9512-0E37CC5BE9EF}"/>
              </a:ext>
            </a:extLst>
          </p:cNvPr>
          <p:cNvSpPr txBox="1"/>
          <p:nvPr/>
        </p:nvSpPr>
        <p:spPr>
          <a:xfrm>
            <a:off x="1122447" y="2132567"/>
            <a:ext cx="10915969" cy="634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828165">
              <a:lnSpc>
                <a:spcPts val="4500"/>
              </a:lnSpc>
              <a:defRPr/>
            </a:pP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陽明交大應化系</a:t>
            </a: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-</a:t>
            </a: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科學實驗課程</a:t>
            </a:r>
            <a:endParaRPr lang="zh-CN" altLang="en-US" sz="36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A20F04A-EA4D-4D70-A68B-2C8B66E4FCF0}"/>
              </a:ext>
            </a:extLst>
          </p:cNvPr>
          <p:cNvGraphicFramePr>
            <a:graphicFrameLocks noGrp="1"/>
          </p:cNvGraphicFramePr>
          <p:nvPr/>
        </p:nvGraphicFramePr>
        <p:xfrm>
          <a:off x="643863" y="4875027"/>
          <a:ext cx="9750661" cy="1737360"/>
        </p:xfrm>
        <a:graphic>
          <a:graphicData uri="http://schemas.openxmlformats.org/drawingml/2006/table">
            <a:tbl>
              <a:tblPr/>
              <a:tblGrid>
                <a:gridCol w="478972">
                  <a:extLst>
                    <a:ext uri="{9D8B030D-6E8A-4147-A177-3AD203B41FA5}">
                      <a16:colId xmlns:a16="http://schemas.microsoft.com/office/drawing/2014/main" val="3032845111"/>
                    </a:ext>
                  </a:extLst>
                </a:gridCol>
                <a:gridCol w="9271689">
                  <a:extLst>
                    <a:ext uri="{9D8B030D-6E8A-4147-A177-3AD203B41FA5}">
                      <a16:colId xmlns:a16="http://schemas.microsoft.com/office/drawing/2014/main" val="1487109498"/>
                    </a:ext>
                  </a:extLst>
                </a:gridCol>
              </a:tblGrid>
              <a:tr h="660454">
                <a:tc>
                  <a:txBody>
                    <a:bodyPr/>
                    <a:lstStyle/>
                    <a:p>
                      <a:pPr algn="r" fontAlgn="t"/>
                      <a:endParaRPr lang="zh-TW" altLang="en-US" dirty="0">
                        <a:effectLst/>
                      </a:endParaRPr>
                    </a:p>
                  </a:txBody>
                  <a:tcPr marL="100584" marR="1005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sz="3600" b="1" kern="1200" spc="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endParaRPr lang="en-US" altLang="zh-TW" sz="3600" b="1" kern="1200" spc="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  <a:p>
                      <a:endParaRPr lang="zh-TW" altLang="en-US" sz="3600" b="1" kern="1200" spc="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00584" marR="1005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15425"/>
                  </a:ext>
                </a:extLst>
              </a:tr>
            </a:tbl>
          </a:graphicData>
        </a:graphic>
      </p:graphicFrame>
      <p:pic>
        <p:nvPicPr>
          <p:cNvPr id="24" name="图片 6" descr="5b39e8e138645">
            <a:extLst>
              <a:ext uri="{FF2B5EF4-FFF2-40B4-BE49-F238E27FC236}">
                <a16:creationId xmlns:a16="http://schemas.microsoft.com/office/drawing/2014/main" id="{8CBD663F-48CC-4E50-A16E-7E39F233C62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4582" y="2139373"/>
            <a:ext cx="697865" cy="659765"/>
          </a:xfrm>
          <a:prstGeom prst="rect">
            <a:avLst/>
          </a:prstGeom>
        </p:spPr>
      </p:pic>
      <p:pic>
        <p:nvPicPr>
          <p:cNvPr id="30" name="图片 6" descr="5b39e8e138645">
            <a:extLst>
              <a:ext uri="{FF2B5EF4-FFF2-40B4-BE49-F238E27FC236}">
                <a16:creationId xmlns:a16="http://schemas.microsoft.com/office/drawing/2014/main" id="{AF0122F4-9D19-4905-BB50-EA2FC092E69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4582" y="4353225"/>
            <a:ext cx="697865" cy="659765"/>
          </a:xfrm>
          <a:prstGeom prst="rect">
            <a:avLst/>
          </a:prstGeom>
        </p:spPr>
      </p:pic>
      <p:sp>
        <p:nvSpPr>
          <p:cNvPr id="15" name="TextBox 29">
            <a:extLst>
              <a:ext uri="{FF2B5EF4-FFF2-40B4-BE49-F238E27FC236}">
                <a16:creationId xmlns:a16="http://schemas.microsoft.com/office/drawing/2014/main" id="{DAED6E6B-45A6-4A02-AB04-BC752C5F887B}"/>
              </a:ext>
            </a:extLst>
          </p:cNvPr>
          <p:cNvSpPr txBox="1"/>
          <p:nvPr/>
        </p:nvSpPr>
        <p:spPr>
          <a:xfrm>
            <a:off x="1088377" y="4353225"/>
            <a:ext cx="10915969" cy="1155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828165">
              <a:lnSpc>
                <a:spcPts val="5000"/>
              </a:lnSpc>
              <a:defRPr/>
            </a:pP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元培醫事大學動物病理學系</a:t>
            </a: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-</a:t>
            </a: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寵物照護課程</a:t>
            </a:r>
            <a:endParaRPr lang="en-US" altLang="zh-CN" sz="36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defTabSz="1828165">
              <a:lnSpc>
                <a:spcPts val="3500"/>
              </a:lnSpc>
              <a:defRPr/>
            </a:pPr>
            <a:endParaRPr lang="zh-CN" altLang="en-US" sz="28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TextBox 29">
            <a:extLst>
              <a:ext uri="{FF2B5EF4-FFF2-40B4-BE49-F238E27FC236}">
                <a16:creationId xmlns:a16="http://schemas.microsoft.com/office/drawing/2014/main" id="{4281B720-1788-4BE2-91C0-9E1B7D1C0542}"/>
              </a:ext>
            </a:extLst>
          </p:cNvPr>
          <p:cNvSpPr txBox="1"/>
          <p:nvPr/>
        </p:nvSpPr>
        <p:spPr>
          <a:xfrm>
            <a:off x="1122446" y="2761386"/>
            <a:ext cx="10915969" cy="1324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828165">
              <a:lnSpc>
                <a:spcPts val="5000"/>
              </a:lnSpc>
              <a:defRPr/>
            </a:pP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實施年級</a:t>
            </a: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:</a:t>
            </a: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四年級、六年級</a:t>
            </a:r>
            <a:endParaRPr lang="en-US" altLang="zh-TW" sz="36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defTabSz="1828165">
              <a:lnSpc>
                <a:spcPts val="5000"/>
              </a:lnSpc>
              <a:defRPr/>
            </a:pP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實施日期</a:t>
            </a: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:5/6.5/13.5/20</a:t>
            </a:r>
            <a:endParaRPr lang="zh-CN" altLang="en-US" sz="3600" b="1" spc="6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DE2149A8-2DF7-46C0-8559-BF434D56F69D}"/>
              </a:ext>
            </a:extLst>
          </p:cNvPr>
          <p:cNvSpPr txBox="1"/>
          <p:nvPr/>
        </p:nvSpPr>
        <p:spPr>
          <a:xfrm>
            <a:off x="1088376" y="5086289"/>
            <a:ext cx="10915969" cy="1324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1828165">
              <a:lnSpc>
                <a:spcPts val="5000"/>
              </a:lnSpc>
              <a:defRPr/>
            </a:pPr>
            <a:r>
              <a:rPr lang="zh-TW" altLang="en-US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實施年級</a:t>
            </a:r>
            <a:r>
              <a:rPr lang="en-US" altLang="zh-TW" sz="3600" b="1" spc="6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:</a:t>
            </a:r>
            <a:r>
              <a:rPr lang="zh-TW" altLang="en-US" sz="36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三年級</a:t>
            </a:r>
            <a:endParaRPr lang="en-US" altLang="zh-TW" sz="3600" b="1" spc="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defTabSz="1828165">
              <a:lnSpc>
                <a:spcPts val="5000"/>
              </a:lnSpc>
              <a:defRPr/>
            </a:pPr>
            <a:r>
              <a:rPr lang="zh-TW" altLang="en-US" sz="36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實施日期</a:t>
            </a:r>
            <a:r>
              <a:rPr lang="en-US" altLang="zh-TW" sz="36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:4/23.4/30</a:t>
            </a:r>
            <a:endParaRPr lang="zh-CN" altLang="en-US" sz="3600" b="1" spc="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381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579</Words>
  <Application>Microsoft Office PowerPoint</Application>
  <PresentationFormat>寬螢幕</PresentationFormat>
  <Paragraphs>144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30" baseType="lpstr">
      <vt:lpstr>DengXian</vt:lpstr>
      <vt:lpstr>等线 Light</vt:lpstr>
      <vt:lpstr>Microsoft YaHei</vt:lpstr>
      <vt:lpstr>Oswald</vt:lpstr>
      <vt:lpstr>SimSun</vt:lpstr>
      <vt:lpstr>方正喵呜体</vt:lpstr>
      <vt:lpstr>王漢宗特圓體繁</vt:lpstr>
      <vt:lpstr>郑庆科黄油体Regular </vt:lpstr>
      <vt:lpstr>造字工房悦黑体验版纤细体</vt:lpstr>
      <vt:lpstr>華康平劇體W7</vt:lpstr>
      <vt:lpstr>微软雅黑 Light</vt:lpstr>
      <vt:lpstr>微軟正黑體</vt:lpstr>
      <vt:lpstr>新細明體</vt:lpstr>
      <vt:lpstr>Arial</vt:lpstr>
      <vt:lpstr>Calibri</vt:lpstr>
      <vt:lpstr>Times New Roman</vt:lpstr>
      <vt:lpstr>第一PPT，www.1ppt.com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USER</cp:lastModifiedBy>
  <cp:revision>56</cp:revision>
  <dcterms:created xsi:type="dcterms:W3CDTF">2018-08-18T05:24:05Z</dcterms:created>
  <dcterms:modified xsi:type="dcterms:W3CDTF">2024-02-25T14:48:37Z</dcterms:modified>
</cp:coreProperties>
</file>