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95" r:id="rId3"/>
    <p:sldId id="277" r:id="rId4"/>
    <p:sldId id="266" r:id="rId5"/>
    <p:sldId id="278" r:id="rId6"/>
    <p:sldId id="280" r:id="rId7"/>
    <p:sldId id="282" r:id="rId8"/>
    <p:sldId id="283" r:id="rId9"/>
    <p:sldId id="293" r:id="rId10"/>
    <p:sldId id="260" r:id="rId11"/>
    <p:sldId id="284" r:id="rId12"/>
    <p:sldId id="285" r:id="rId13"/>
    <p:sldId id="287" r:id="rId14"/>
    <p:sldId id="288" r:id="rId15"/>
    <p:sldId id="294" r:id="rId16"/>
    <p:sldId id="290" r:id="rId17"/>
    <p:sldId id="291" r:id="rId18"/>
    <p:sldId id="297" r:id="rId19"/>
  </p:sldIdLst>
  <p:sldSz cx="9906000" cy="6858000" type="A4"/>
  <p:notesSz cx="9144000" cy="6858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5719" autoAdjust="0"/>
  </p:normalViewPr>
  <p:slideViewPr>
    <p:cSldViewPr>
      <p:cViewPr varScale="1">
        <p:scale>
          <a:sx n="109" d="100"/>
          <a:sy n="109" d="100"/>
        </p:scale>
        <p:origin x="1584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542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682886E-6D08-45E3-9BE5-D8DE41DA01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1E51CE-FC29-4580-B7BD-835A626DF1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C149DE-4E87-4050-A398-D5F54C233892}" type="datetimeFigureOut">
              <a:rPr lang="zh-TW" altLang="en-US"/>
              <a:pPr>
                <a:defRPr/>
              </a:pPr>
              <a:t>2021/9/6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FE77F81-5E2B-4382-9399-7FE7234461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9BC3E4-5EC5-4097-BBA0-E8D090710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A60DA1-AD32-40D7-BAF0-A73BEF9196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7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id="{428F4ECA-43AE-43AD-BBA3-DB54C4C07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3" b="66241"/>
          <a:stretch>
            <a:fillRect/>
          </a:stretch>
        </p:blipFill>
        <p:spPr bwMode="auto">
          <a:xfrm>
            <a:off x="0" y="4581525"/>
            <a:ext cx="4460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9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id="{2E4443EE-76D0-49A7-A139-4F7B46949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3" b="66241"/>
          <a:stretch>
            <a:fillRect/>
          </a:stretch>
        </p:blipFill>
        <p:spPr bwMode="auto">
          <a:xfrm>
            <a:off x="0" y="4581525"/>
            <a:ext cx="4460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703C214-97A8-4C9C-8824-446764AB488F}"/>
              </a:ext>
            </a:extLst>
          </p:cNvPr>
          <p:cNvSpPr txBox="1"/>
          <p:nvPr userDrawn="1"/>
        </p:nvSpPr>
        <p:spPr>
          <a:xfrm>
            <a:off x="9309100" y="384175"/>
            <a:ext cx="5969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400" b="1">
                <a:solidFill>
                  <a:srgbClr val="A6A6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fld id="{9E3726ED-9C43-4D8B-8067-E3BD26B39909}" type="slidenum">
              <a:rPr kumimoji="0" lang="zh-TW" altLang="en-US" sz="1400" b="1" smtClean="0">
                <a:solidFill>
                  <a:srgbClr val="A6A6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 eaLnBrk="1" hangingPunct="1">
                <a:defRPr/>
              </a:pPr>
              <a:t>‹#›</a:t>
            </a:fld>
            <a:r>
              <a:rPr kumimoji="0" lang="en-US" altLang="zh-TW" sz="1400" b="1">
                <a:solidFill>
                  <a:srgbClr val="A6A6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kumimoji="0" lang="zh-TW" altLang="en-US" sz="1400" b="1">
              <a:solidFill>
                <a:srgbClr val="A6A6A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2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4692" y="274638"/>
            <a:ext cx="8124296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4692" y="1447800"/>
            <a:ext cx="8124296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23">
            <a:extLst>
              <a:ext uri="{FF2B5EF4-FFF2-40B4-BE49-F238E27FC236}">
                <a16:creationId xmlns:a16="http://schemas.microsoft.com/office/drawing/2014/main" id="{2893CF8A-5103-418E-ADD7-9EED7FD6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>
            <a:extLst>
              <a:ext uri="{FF2B5EF4-FFF2-40B4-BE49-F238E27FC236}">
                <a16:creationId xmlns:a16="http://schemas.microsoft.com/office/drawing/2014/main" id="{49768B51-7D7B-4A66-BA81-B88FC87A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>
            <a:extLst>
              <a:ext uri="{FF2B5EF4-FFF2-40B4-BE49-F238E27FC236}">
                <a16:creationId xmlns:a16="http://schemas.microsoft.com/office/drawing/2014/main" id="{0B6D5700-7A86-4078-A8B1-9D9969D1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325" y="6305550"/>
            <a:ext cx="4953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3B3E9C3-8554-4766-B413-7CC5172EF5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036200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2">
            <a:extLst>
              <a:ext uri="{FF2B5EF4-FFF2-40B4-BE49-F238E27FC236}">
                <a16:creationId xmlns:a16="http://schemas.microsoft.com/office/drawing/2014/main" id="{E97FA8D1-B8C8-49A5-BCD1-6BC798F79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2001838"/>
            <a:ext cx="856932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新竹市</a:t>
            </a:r>
            <a:r>
              <a:rPr kumimoji="0" lang="en-US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kumimoji="0"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年國民小學基本學力檢測</a:t>
            </a:r>
            <a:endParaRPr kumimoji="0"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施測箱相關試務工作說明檔</a:t>
            </a:r>
            <a:endParaRPr kumimoji="0" lang="zh-CN" altLang="en-US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3" name="矩形 44">
            <a:extLst>
              <a:ext uri="{FF2B5EF4-FFF2-40B4-BE49-F238E27FC236}">
                <a16:creationId xmlns:a16="http://schemas.microsoft.com/office/drawing/2014/main" id="{0B730B87-6F22-4D36-B69E-3CA26F8B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8" y="2100263"/>
            <a:ext cx="311150" cy="423862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zh-CN" altLang="zh-CN" sz="2400">
              <a:solidFill>
                <a:srgbClr val="0066CC"/>
              </a:solidFill>
              <a:latin typeface="SimSun" panose="02010600030101010101" pitchFamily="2" charset="-122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  <p:grpSp>
        <p:nvGrpSpPr>
          <p:cNvPr id="5124" name="群組 32">
            <a:extLst>
              <a:ext uri="{FF2B5EF4-FFF2-40B4-BE49-F238E27FC236}">
                <a16:creationId xmlns:a16="http://schemas.microsoft.com/office/drawing/2014/main" id="{A2BF3736-7781-4B61-ABA2-573ADCA1F54B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5095875"/>
            <a:ext cx="9907588" cy="106363"/>
            <a:chOff x="-2300" y="5095876"/>
            <a:chExt cx="9908300" cy="106363"/>
          </a:xfrm>
        </p:grpSpPr>
        <p:sp>
          <p:nvSpPr>
            <p:cNvPr id="5126" name="矩形 47">
              <a:extLst>
                <a:ext uri="{FF2B5EF4-FFF2-40B4-BE49-F238E27FC236}">
                  <a16:creationId xmlns:a16="http://schemas.microsoft.com/office/drawing/2014/main" id="{3FCAE17D-478D-427B-8074-D17E1CFDA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27" name="矩形 48">
              <a:extLst>
                <a:ext uri="{FF2B5EF4-FFF2-40B4-BE49-F238E27FC236}">
                  <a16:creationId xmlns:a16="http://schemas.microsoft.com/office/drawing/2014/main" id="{B89DD56A-0441-4CC6-A0DA-98EC02403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28" name="矩形 50">
              <a:extLst>
                <a:ext uri="{FF2B5EF4-FFF2-40B4-BE49-F238E27FC236}">
                  <a16:creationId xmlns:a16="http://schemas.microsoft.com/office/drawing/2014/main" id="{210B6A7C-6FB7-4814-8CEA-34804592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29" name="矩形 49">
              <a:extLst>
                <a:ext uri="{FF2B5EF4-FFF2-40B4-BE49-F238E27FC236}">
                  <a16:creationId xmlns:a16="http://schemas.microsoft.com/office/drawing/2014/main" id="{9B522A0F-D4E9-460B-8BB9-FAC914B6D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7EC1243-2F6B-411E-A2D3-90ADEF36DFDC}"/>
              </a:ext>
            </a:extLst>
          </p:cNvPr>
          <p:cNvSpPr/>
          <p:nvPr/>
        </p:nvSpPr>
        <p:spPr>
          <a:xfrm>
            <a:off x="3783013" y="5445125"/>
            <a:ext cx="233997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新竹市香山國小</a:t>
            </a:r>
            <a:endParaRPr lang="en-US" altLang="zh-TW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110.5.17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5">
            <a:extLst>
              <a:ext uri="{FF2B5EF4-FFF2-40B4-BE49-F238E27FC236}">
                <a16:creationId xmlns:a16="http://schemas.microsoft.com/office/drawing/2014/main" id="{0F5B3F85-8E54-4E06-B857-E92C9A975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836613"/>
            <a:ext cx="1535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國小</a:t>
            </a:r>
            <a:r>
              <a:rPr kumimoji="0" lang="en-US" altLang="zh-TW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endParaRPr kumimoji="0" lang="zh-CN" altLang="en-US" sz="1600" b="1" kern="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" name="Picture 9" descr="C:\文輝\答案卡圖稿(AI)\01_各類大型考試\07_教研院-協助縣市學力檢測\2018年\00_考題\頁面擷取自-併_數學3_正式卷_1070425.jpg">
            <a:extLst>
              <a:ext uri="{FF2B5EF4-FFF2-40B4-BE49-F238E27FC236}">
                <a16:creationId xmlns:a16="http://schemas.microsoft.com/office/drawing/2014/main" id="{635444E6-169A-48DB-8E59-CB6A47DE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0750" y="1341438"/>
            <a:ext cx="2519363" cy="35607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10" descr="C:\文輝\答案卡圖稿(AI)\01_各類大型考試\07_教研院-協助縣市學力檢測\2018年\三年級_數學.JPG">
            <a:extLst>
              <a:ext uri="{FF2B5EF4-FFF2-40B4-BE49-F238E27FC236}">
                <a16:creationId xmlns:a16="http://schemas.microsoft.com/office/drawing/2014/main" id="{89EADE33-AA1E-4666-B6C4-108DB6E1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12913" y="2708275"/>
            <a:ext cx="1890712" cy="25209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9" descr="C:\文輝\答案卡圖稿(AI)\01_各類大型考試\07_教研院-協助縣市學力檢測\2018年\00_考題\頁面擷取自-併_數學3_正式卷_1070425.jpg">
            <a:extLst>
              <a:ext uri="{FF2B5EF4-FFF2-40B4-BE49-F238E27FC236}">
                <a16:creationId xmlns:a16="http://schemas.microsoft.com/office/drawing/2014/main" id="{E9AF1421-5E7A-43BF-84BC-B13B60436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56038" y="1341438"/>
            <a:ext cx="2519362" cy="35607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10" descr="C:\文輝\答案卡圖稿(AI)\01_各類大型考試\07_教研院-協助縣市學力檢測\2018年\三年級_數學.JPG">
            <a:extLst>
              <a:ext uri="{FF2B5EF4-FFF2-40B4-BE49-F238E27FC236}">
                <a16:creationId xmlns:a16="http://schemas.microsoft.com/office/drawing/2014/main" id="{89DC8DB4-9130-4C98-8F65-075C933C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65663" y="2708275"/>
            <a:ext cx="1889125" cy="25193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343" name="群組 37">
            <a:extLst>
              <a:ext uri="{FF2B5EF4-FFF2-40B4-BE49-F238E27FC236}">
                <a16:creationId xmlns:a16="http://schemas.microsoft.com/office/drawing/2014/main" id="{07F4A25C-2A79-4F3C-9531-7D76F8FCFC93}"/>
              </a:ext>
            </a:extLst>
          </p:cNvPr>
          <p:cNvGrpSpPr>
            <a:grpSpLocks/>
          </p:cNvGrpSpPr>
          <p:nvPr/>
        </p:nvGrpSpPr>
        <p:grpSpPr bwMode="auto">
          <a:xfrm>
            <a:off x="920750" y="5589588"/>
            <a:ext cx="2303463" cy="792162"/>
            <a:chOff x="1424608" y="5301208"/>
            <a:chExt cx="2304256" cy="792088"/>
          </a:xfrm>
        </p:grpSpPr>
        <p:sp>
          <p:nvSpPr>
            <p:cNvPr id="14357" name="矩形 40">
              <a:extLst>
                <a:ext uri="{FF2B5EF4-FFF2-40B4-BE49-F238E27FC236}">
                  <a16:creationId xmlns:a16="http://schemas.microsoft.com/office/drawing/2014/main" id="{ECBF3A25-36C0-44E0-9CA3-4DE476CE4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608" y="5301208"/>
              <a:ext cx="1441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kumimoji="0" lang="zh-CN" altLang="en-US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年級</a:t>
              </a:r>
              <a:r>
                <a:rPr kumimoji="0" lang="en-US" altLang="zh-CN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CN" altLang="en-US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國語文</a:t>
              </a:r>
              <a:r>
                <a:rPr kumimoji="0" lang="en-US" altLang="zh-CN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CN" altLang="en-US" sz="14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58" name="TextBox 42">
              <a:extLst>
                <a:ext uri="{FF2B5EF4-FFF2-40B4-BE49-F238E27FC236}">
                  <a16:creationId xmlns:a16="http://schemas.microsoft.com/office/drawing/2014/main" id="{737DCEDE-4CC4-47BD-B0FC-E86096547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608" y="5591200"/>
              <a:ext cx="230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試題本：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A3X4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答案卡：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規格、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344" name="群組 39">
            <a:extLst>
              <a:ext uri="{FF2B5EF4-FFF2-40B4-BE49-F238E27FC236}">
                <a16:creationId xmlns:a16="http://schemas.microsoft.com/office/drawing/2014/main" id="{8921EB1F-1645-45DA-8D43-927A381D904A}"/>
              </a:ext>
            </a:extLst>
          </p:cNvPr>
          <p:cNvGrpSpPr>
            <a:grpSpLocks/>
          </p:cNvGrpSpPr>
          <p:nvPr/>
        </p:nvGrpSpPr>
        <p:grpSpPr bwMode="auto">
          <a:xfrm>
            <a:off x="3856038" y="5589588"/>
            <a:ext cx="2303462" cy="792162"/>
            <a:chOff x="1424608" y="5301208"/>
            <a:chExt cx="2304256" cy="792088"/>
          </a:xfrm>
        </p:grpSpPr>
        <p:sp>
          <p:nvSpPr>
            <p:cNvPr id="14355" name="矩形 40">
              <a:extLst>
                <a:ext uri="{FF2B5EF4-FFF2-40B4-BE49-F238E27FC236}">
                  <a16:creationId xmlns:a16="http://schemas.microsoft.com/office/drawing/2014/main" id="{583C481C-93E9-4086-A570-FC91A30A0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608" y="5301208"/>
              <a:ext cx="1441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kumimoji="0" lang="zh-CN" altLang="en-US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年級</a:t>
              </a:r>
              <a:r>
                <a:rPr kumimoji="0" lang="en-US" altLang="zh-CN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TW" altLang="en-US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</a:t>
              </a:r>
              <a:r>
                <a:rPr kumimoji="0" lang="en-US" altLang="zh-CN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CN" altLang="en-US" sz="14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56" name="TextBox 42">
              <a:extLst>
                <a:ext uri="{FF2B5EF4-FFF2-40B4-BE49-F238E27FC236}">
                  <a16:creationId xmlns:a16="http://schemas.microsoft.com/office/drawing/2014/main" id="{E0511316-799F-41C8-95A0-AC36D5038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608" y="5591200"/>
              <a:ext cx="230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試題本：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A3X3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答案卡：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規格、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8" name="Picture 9" descr="C:\文輝\答案卡圖稿(AI)\01_各類大型考試\07_教研院-協助縣市學力檢測\2018年\00_考題\頁面擷取自-併_數學3_正式卷_1070425.jpg">
            <a:extLst>
              <a:ext uri="{FF2B5EF4-FFF2-40B4-BE49-F238E27FC236}">
                <a16:creationId xmlns:a16="http://schemas.microsoft.com/office/drawing/2014/main" id="{1B94E9D6-A0F1-43B9-B52E-176CC701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24663" y="1341438"/>
            <a:ext cx="2519362" cy="35623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0" descr="C:\文輝\答案卡圖稿(AI)\01_各類大型考試\07_教研院-協助縣市學力檢測\2018年\三年級_數學.JPG">
            <a:extLst>
              <a:ext uri="{FF2B5EF4-FFF2-40B4-BE49-F238E27FC236}">
                <a16:creationId xmlns:a16="http://schemas.microsoft.com/office/drawing/2014/main" id="{3F2B1E36-9A2F-425C-BEC8-E2A01F85D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616825" y="2708275"/>
            <a:ext cx="1890713" cy="25193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347" name="群組 39">
            <a:extLst>
              <a:ext uri="{FF2B5EF4-FFF2-40B4-BE49-F238E27FC236}">
                <a16:creationId xmlns:a16="http://schemas.microsoft.com/office/drawing/2014/main" id="{FC55D9A6-85C5-433D-AB69-88AF741B6E2E}"/>
              </a:ext>
            </a:extLst>
          </p:cNvPr>
          <p:cNvGrpSpPr>
            <a:grpSpLocks/>
          </p:cNvGrpSpPr>
          <p:nvPr/>
        </p:nvGrpSpPr>
        <p:grpSpPr bwMode="auto">
          <a:xfrm>
            <a:off x="6824663" y="5589588"/>
            <a:ext cx="2305050" cy="792162"/>
            <a:chOff x="1424608" y="5301208"/>
            <a:chExt cx="2304256" cy="792088"/>
          </a:xfrm>
        </p:grpSpPr>
        <p:sp>
          <p:nvSpPr>
            <p:cNvPr id="14353" name="矩形 20">
              <a:extLst>
                <a:ext uri="{FF2B5EF4-FFF2-40B4-BE49-F238E27FC236}">
                  <a16:creationId xmlns:a16="http://schemas.microsoft.com/office/drawing/2014/main" id="{B4CA9887-B681-45A0-9208-0202E5B0F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608" y="5301208"/>
              <a:ext cx="1441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kumimoji="0" lang="zh-CN" altLang="en-US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年級</a:t>
              </a:r>
              <a:r>
                <a:rPr kumimoji="0" lang="en-US" altLang="zh-CN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TW" altLang="en-US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英語文</a:t>
              </a:r>
              <a:r>
                <a:rPr kumimoji="0" lang="en-US" altLang="zh-CN" sz="14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CN" altLang="en-US" sz="14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54" name="TextBox 42">
              <a:extLst>
                <a:ext uri="{FF2B5EF4-FFF2-40B4-BE49-F238E27FC236}">
                  <a16:creationId xmlns:a16="http://schemas.microsoft.com/office/drawing/2014/main" id="{A6741953-5C54-4B1E-9C3E-A1C82F813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608" y="5591200"/>
              <a:ext cx="230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試題本：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A3X5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答案卡：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規格、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348" name="群組 30">
            <a:extLst>
              <a:ext uri="{FF2B5EF4-FFF2-40B4-BE49-F238E27FC236}">
                <a16:creationId xmlns:a16="http://schemas.microsoft.com/office/drawing/2014/main" id="{634F1085-6C40-455E-BF43-00490F998694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620713"/>
            <a:ext cx="9899650" cy="90487"/>
            <a:chOff x="-2300" y="5095876"/>
            <a:chExt cx="9908300" cy="106363"/>
          </a:xfrm>
        </p:grpSpPr>
        <p:sp>
          <p:nvSpPr>
            <p:cNvPr id="14349" name="矩形 47">
              <a:extLst>
                <a:ext uri="{FF2B5EF4-FFF2-40B4-BE49-F238E27FC236}">
                  <a16:creationId xmlns:a16="http://schemas.microsoft.com/office/drawing/2014/main" id="{ABD1D4D5-C9AA-42E7-97BB-8BEB22AA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4350" name="矩形 48">
              <a:extLst>
                <a:ext uri="{FF2B5EF4-FFF2-40B4-BE49-F238E27FC236}">
                  <a16:creationId xmlns:a16="http://schemas.microsoft.com/office/drawing/2014/main" id="{528580B3-E603-484E-89B8-A6DF4B355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4351" name="矩形 50">
              <a:extLst>
                <a:ext uri="{FF2B5EF4-FFF2-40B4-BE49-F238E27FC236}">
                  <a16:creationId xmlns:a16="http://schemas.microsoft.com/office/drawing/2014/main" id="{7DB0CD2A-6F63-4A90-90B9-DB76D2963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4352" name="矩形 49">
              <a:extLst>
                <a:ext uri="{FF2B5EF4-FFF2-40B4-BE49-F238E27FC236}">
                  <a16:creationId xmlns:a16="http://schemas.microsoft.com/office/drawing/2014/main" id="{B6A03DED-E0EA-4357-9027-051830720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1 電腦閱卷專區\108_電腦閱卷專案_未結案\108.05.21_108年縣市學力檢測\108_01.標案-東光 大華 溪口\108_學力檢測_(標案)樣張\04_聽力光碟封面\00光碟封面_108年-4.gif">
            <a:extLst>
              <a:ext uri="{FF2B5EF4-FFF2-40B4-BE49-F238E27FC236}">
                <a16:creationId xmlns:a16="http://schemas.microsoft.com/office/drawing/2014/main" id="{1665F7F8-EE6E-49EC-A1F7-4854A8B7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41475" y="2420938"/>
            <a:ext cx="2160588" cy="2160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363" name="群組 30">
            <a:extLst>
              <a:ext uri="{FF2B5EF4-FFF2-40B4-BE49-F238E27FC236}">
                <a16:creationId xmlns:a16="http://schemas.microsoft.com/office/drawing/2014/main" id="{C835C62A-AB1E-40D8-953D-945EEEC6840C}"/>
              </a:ext>
            </a:extLst>
          </p:cNvPr>
          <p:cNvGrpSpPr>
            <a:grpSpLocks/>
          </p:cNvGrpSpPr>
          <p:nvPr/>
        </p:nvGrpSpPr>
        <p:grpSpPr bwMode="auto">
          <a:xfrm>
            <a:off x="0" y="620713"/>
            <a:ext cx="9899650" cy="90487"/>
            <a:chOff x="-2300" y="5095876"/>
            <a:chExt cx="9908300" cy="106363"/>
          </a:xfrm>
        </p:grpSpPr>
        <p:sp>
          <p:nvSpPr>
            <p:cNvPr id="15369" name="矩形 47">
              <a:extLst>
                <a:ext uri="{FF2B5EF4-FFF2-40B4-BE49-F238E27FC236}">
                  <a16:creationId xmlns:a16="http://schemas.microsoft.com/office/drawing/2014/main" id="{CA8BFC9F-FCF6-4BA9-9062-03E0A7637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5370" name="矩形 48">
              <a:extLst>
                <a:ext uri="{FF2B5EF4-FFF2-40B4-BE49-F238E27FC236}">
                  <a16:creationId xmlns:a16="http://schemas.microsoft.com/office/drawing/2014/main" id="{518469C5-1C7A-4F4B-8C32-35549AFD9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5371" name="矩形 50">
              <a:extLst>
                <a:ext uri="{FF2B5EF4-FFF2-40B4-BE49-F238E27FC236}">
                  <a16:creationId xmlns:a16="http://schemas.microsoft.com/office/drawing/2014/main" id="{7AF86CC3-D097-40D0-B995-2A7788201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5372" name="矩形 49">
              <a:extLst>
                <a:ext uri="{FF2B5EF4-FFF2-40B4-BE49-F238E27FC236}">
                  <a16:creationId xmlns:a16="http://schemas.microsoft.com/office/drawing/2014/main" id="{9E7B014B-E5FF-43F5-A41F-F5E22F97C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1092B31-5568-428C-B6E4-C5C742A5C934}"/>
              </a:ext>
            </a:extLst>
          </p:cNvPr>
          <p:cNvSpPr txBox="1"/>
          <p:nvPr/>
        </p:nvSpPr>
        <p:spPr>
          <a:xfrm>
            <a:off x="4665663" y="2060575"/>
            <a:ext cx="4175125" cy="147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每片光碟內含兩種撥放格式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CDA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請由傳統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CD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播放器播放。</a:t>
            </a:r>
          </a:p>
          <a:p>
            <a:pPr eaLnBrk="1" hangingPunct="1"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MP3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請由微軟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Windows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中所提供的</a:t>
            </a: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Media Player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或其他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MP3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播放軟體</a:t>
            </a: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點選檔案播放。</a:t>
            </a:r>
          </a:p>
        </p:txBody>
      </p:sp>
      <p:pic>
        <p:nvPicPr>
          <p:cNvPr id="15365" name="Picture 12" descr="C:\Documents and Settings\Kelvin\桌面\i010005_1462924344.jpg">
            <a:extLst>
              <a:ext uri="{FF2B5EF4-FFF2-40B4-BE49-F238E27FC236}">
                <a16:creationId xmlns:a16="http://schemas.microsoft.com/office/drawing/2014/main" id="{07A9BC5C-062F-4D8C-964D-938BFE696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3"/>
          <a:stretch>
            <a:fillRect/>
          </a:stretch>
        </p:blipFill>
        <p:spPr bwMode="auto">
          <a:xfrm>
            <a:off x="4376738" y="4437063"/>
            <a:ext cx="216535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C:\Documents and Settings\Kelvin\桌面\su9oB1-0.jpg">
            <a:extLst>
              <a:ext uri="{FF2B5EF4-FFF2-40B4-BE49-F238E27FC236}">
                <a16:creationId xmlns:a16="http://schemas.microsoft.com/office/drawing/2014/main" id="{72B26E76-4115-4011-85A7-29182209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t="18269" r="36021" b="17390"/>
          <a:stretch>
            <a:fillRect/>
          </a:stretch>
        </p:blipFill>
        <p:spPr bwMode="auto">
          <a:xfrm>
            <a:off x="8466138" y="4365625"/>
            <a:ext cx="7921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C:\Documents and Settings\Kelvin\桌面\219-4596-1914.png">
            <a:extLst>
              <a:ext uri="{FF2B5EF4-FFF2-40B4-BE49-F238E27FC236}">
                <a16:creationId xmlns:a16="http://schemas.microsoft.com/office/drawing/2014/main" id="{7F830DA4-4AF6-4480-8ED9-0F4ED6DF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3252" r="1994" b="4079"/>
          <a:stretch>
            <a:fillRect/>
          </a:stretch>
        </p:blipFill>
        <p:spPr bwMode="auto">
          <a:xfrm>
            <a:off x="7185025" y="4797425"/>
            <a:ext cx="14970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5">
            <a:extLst>
              <a:ext uri="{FF2B5EF4-FFF2-40B4-BE49-F238E27FC236}">
                <a16:creationId xmlns:a16="http://schemas.microsoft.com/office/drawing/2014/main" id="{24252188-EFC7-46F8-8552-7D8F32279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836613"/>
            <a:ext cx="806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英語光碟</a:t>
            </a:r>
            <a:r>
              <a:rPr kumimoji="0" lang="en-US" altLang="zh-TW" sz="1600" b="1" kern="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sz="1600" b="1" kern="0" dirty="0">
                <a:latin typeface="微軟正黑體" pitchFamily="34" charset="-120"/>
                <a:ea typeface="微軟正黑體" pitchFamily="34" charset="-120"/>
              </a:rPr>
              <a:t>每班</a:t>
            </a:r>
            <a:r>
              <a:rPr kumimoji="0" lang="en-US" altLang="zh-TW" sz="1600" b="1" kern="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1600" b="1" kern="0" dirty="0">
                <a:latin typeface="微軟正黑體" pitchFamily="34" charset="-120"/>
                <a:ea typeface="微軟正黑體" pitchFamily="34" charset="-120"/>
              </a:rPr>
              <a:t>片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，置放於班級</a:t>
            </a:r>
            <a:r>
              <a:rPr kumimoji="0" lang="zh-TW" altLang="en-US" sz="1600" b="1" kern="0" dirty="0">
                <a:solidFill>
                  <a:srgbClr val="FF0000"/>
                </a:solidFill>
                <a:latin typeface="微軟正黑體"/>
                <a:ea typeface="微軟正黑體"/>
              </a:rPr>
              <a:t>英語科試卷袋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內</a:t>
            </a:r>
            <a:r>
              <a:rPr kumimoji="0" lang="en-US" altLang="zh-TW" sz="1600" b="1" kern="0" dirty="0">
                <a:latin typeface="微軟正黑體"/>
                <a:ea typeface="微軟正黑體"/>
              </a:rPr>
              <a:t>(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教務處有一份備用</a:t>
            </a:r>
            <a:r>
              <a:rPr kumimoji="0" lang="en-US" altLang="zh-TW" sz="1600" b="1" kern="0" dirty="0">
                <a:latin typeface="微軟正黑體"/>
                <a:ea typeface="微軟正黑體"/>
              </a:rPr>
              <a:t>)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。</a:t>
            </a:r>
            <a:endParaRPr kumimoji="0" lang="zh-CN" altLang="en-US" sz="1600" b="1" kern="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群組 30">
            <a:extLst>
              <a:ext uri="{FF2B5EF4-FFF2-40B4-BE49-F238E27FC236}">
                <a16:creationId xmlns:a16="http://schemas.microsoft.com/office/drawing/2014/main" id="{95B72091-6367-4A6A-9596-3429CF4FAB43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620713"/>
            <a:ext cx="9899650" cy="90487"/>
            <a:chOff x="-2300" y="5095876"/>
            <a:chExt cx="9908300" cy="106363"/>
          </a:xfrm>
        </p:grpSpPr>
        <p:sp>
          <p:nvSpPr>
            <p:cNvPr id="16396" name="矩形 47">
              <a:extLst>
                <a:ext uri="{FF2B5EF4-FFF2-40B4-BE49-F238E27FC236}">
                  <a16:creationId xmlns:a16="http://schemas.microsoft.com/office/drawing/2014/main" id="{D025370E-8A73-4351-A39A-35A119980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6397" name="矩形 48">
              <a:extLst>
                <a:ext uri="{FF2B5EF4-FFF2-40B4-BE49-F238E27FC236}">
                  <a16:creationId xmlns:a16="http://schemas.microsoft.com/office/drawing/2014/main" id="{1B985BC7-CCFB-43F8-9D39-3CA86BFFF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6398" name="矩形 50">
              <a:extLst>
                <a:ext uri="{FF2B5EF4-FFF2-40B4-BE49-F238E27FC236}">
                  <a16:creationId xmlns:a16="http://schemas.microsoft.com/office/drawing/2014/main" id="{C4991BA3-2C52-4DC1-A7F7-4D8AFC6F9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6399" name="矩形 49">
              <a:extLst>
                <a:ext uri="{FF2B5EF4-FFF2-40B4-BE49-F238E27FC236}">
                  <a16:creationId xmlns:a16="http://schemas.microsoft.com/office/drawing/2014/main" id="{A1D6883D-104D-450C-BDB2-17AF265ED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68" name="文本框 5">
            <a:extLst>
              <a:ext uri="{FF2B5EF4-FFF2-40B4-BE49-F238E27FC236}">
                <a16:creationId xmlns:a16="http://schemas.microsoft.com/office/drawing/2014/main" id="{B3D99CCC-B03B-490B-858F-1322807D6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88913"/>
            <a:ext cx="49196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9.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答案卡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使用說明：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70">
            <a:extLst>
              <a:ext uri="{FF2B5EF4-FFF2-40B4-BE49-F238E27FC236}">
                <a16:creationId xmlns:a16="http://schemas.microsoft.com/office/drawing/2014/main" id="{FC7A7D90-5A0A-48BE-AFC8-B7DDE85FD4BD}"/>
              </a:ext>
            </a:extLst>
          </p:cNvPr>
          <p:cNvGrpSpPr/>
          <p:nvPr/>
        </p:nvGrpSpPr>
        <p:grpSpPr>
          <a:xfrm>
            <a:off x="6249144" y="1484784"/>
            <a:ext cx="3240088" cy="4319587"/>
            <a:chOff x="6321425" y="1484784"/>
            <a:chExt cx="3240088" cy="4319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Picture 6" descr="C:\文輝\答案卡圖稿(AI)\01_各類大型考試\07_教研院-協助縣市學力檢測\2019年\00_答案卡\13屏東縣\13屏東縣五年級01國語文.JPG">
              <a:extLst>
                <a:ext uri="{FF2B5EF4-FFF2-40B4-BE49-F238E27FC236}">
                  <a16:creationId xmlns:a16="http://schemas.microsoft.com/office/drawing/2014/main" id="{F30B215D-6F2E-4D3B-8940-0384BF7F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321823" y="1484784"/>
              <a:ext cx="3239690" cy="431958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9" name="Picture 14" descr="C:\文輝\答案卡圖稿(AI)\01_各類大型考試\07_教研院-協助縣市學力檢測\2020年\00_答案卡\縣市學力檢測_30題作答情況.gif">
              <a:extLst>
                <a:ext uri="{FF2B5EF4-FFF2-40B4-BE49-F238E27FC236}">
                  <a16:creationId xmlns:a16="http://schemas.microsoft.com/office/drawing/2014/main" id="{175DE20E-3B3B-4C36-AC50-9F4444804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t="44376"/>
            <a:stretch>
              <a:fillRect/>
            </a:stretch>
          </p:blipFill>
          <p:spPr bwMode="auto">
            <a:xfrm>
              <a:off x="6321425" y="3401590"/>
              <a:ext cx="3240088" cy="240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群組 90">
            <a:extLst>
              <a:ext uri="{FF2B5EF4-FFF2-40B4-BE49-F238E27FC236}">
                <a16:creationId xmlns:a16="http://schemas.microsoft.com/office/drawing/2014/main" id="{4BAED5DF-DB45-46D1-8641-B7C5EDE72B3A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982663"/>
            <a:ext cx="5349875" cy="2374900"/>
            <a:chOff x="610592" y="910655"/>
            <a:chExt cx="5349875" cy="2374900"/>
          </a:xfrm>
        </p:grpSpPr>
        <p:sp>
          <p:nvSpPr>
            <p:cNvPr id="75" name="文本框 5">
              <a:extLst>
                <a:ext uri="{FF2B5EF4-FFF2-40B4-BE49-F238E27FC236}">
                  <a16:creationId xmlns:a16="http://schemas.microsoft.com/office/drawing/2014/main" id="{02127C7A-2801-4609-BA2E-AE8801E17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92" y="910655"/>
              <a:ext cx="5349875" cy="237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 kern="0" dirty="0"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kumimoji="0" lang="en-US" altLang="zh-TW" b="1" kern="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kumimoji="0" lang="en-US" altLang="zh-TW" b="1" kern="0" dirty="0">
                  <a:solidFill>
                    <a:srgbClr val="FF0000"/>
                  </a:solidFill>
                  <a:latin typeface="細明體"/>
                  <a:ea typeface="細明體"/>
                </a:rPr>
                <a:t>★</a:t>
              </a:r>
              <a:r>
                <a:rPr kumimoji="0" lang="zh-TW" altLang="en-US" b="1" kern="0" dirty="0">
                  <a:latin typeface="微軟正黑體" pitchFamily="34" charset="-120"/>
                  <a:ea typeface="微軟正黑體" pitchFamily="34" charset="-120"/>
                </a:rPr>
                <a:t>答案卡</a:t>
              </a:r>
              <a:r>
                <a:rPr kumimoji="0" lang="en-US" altLang="zh-TW" b="1" kern="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b="1" kern="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正確</a:t>
              </a:r>
              <a:r>
                <a:rPr kumimoji="0" lang="en-US" altLang="zh-TW" b="1" kern="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kumimoji="0" lang="zh-TW" altLang="en-US" b="1" kern="0" dirty="0">
                  <a:latin typeface="微軟正黑體" pitchFamily="34" charset="-120"/>
                  <a:ea typeface="微軟正黑體" pitchFamily="34" charset="-120"/>
                </a:rPr>
                <a:t>劃記方式：</a:t>
              </a:r>
              <a:endParaRPr kumimoji="0" lang="en-US" altLang="zh-TW" b="1" kern="0" dirty="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endParaRPr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    </a:t>
              </a:r>
              <a:r>
                <a:rPr lang="en-US" altLang="zh-TW" dirty="0">
                  <a:latin typeface="微軟正黑體" pitchFamily="34" charset="-120"/>
                  <a:ea typeface="微軟正黑體" pitchFamily="34" charset="-120"/>
                </a:rPr>
                <a:t>※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請用</a:t>
              </a:r>
              <a:r>
                <a:rPr lang="zh-TW" altLang="en-US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黑色 ２Ｂ 鉛筆畫記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，畫記要清晰均勻，</a:t>
              </a:r>
              <a:endParaRPr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        且需</a:t>
              </a:r>
              <a:r>
                <a:rPr lang="zh-TW" altLang="en-US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畫滿圓格，但不可超出圈外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。擦拭要清 </a:t>
              </a:r>
              <a:endParaRPr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r>
                <a:rPr lang="en-US" altLang="zh-TW" dirty="0">
                  <a:latin typeface="微軟正黑體" pitchFamily="34" charset="-120"/>
                  <a:ea typeface="微軟正黑體" pitchFamily="34" charset="-120"/>
                </a:rPr>
                <a:t>         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潔</a:t>
              </a:r>
              <a:r>
                <a:rPr lang="en-US" altLang="zh-TW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請勿使用修正液塗改</a:t>
              </a:r>
              <a:r>
                <a:rPr lang="en-US" altLang="zh-TW" dirty="0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eaLnBrk="1" hangingPunct="1">
                <a:defRPr/>
              </a:pPr>
              <a:endParaRPr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    </a:t>
              </a:r>
              <a:r>
                <a:rPr lang="en-US" altLang="zh-TW" dirty="0">
                  <a:latin typeface="微軟正黑體" pitchFamily="34" charset="-120"/>
                  <a:ea typeface="微軟正黑體" pitchFamily="34" charset="-120"/>
                </a:rPr>
                <a:t>※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畫記說明：正確塗法→ ● </a:t>
              </a:r>
              <a:r>
                <a:rPr lang="zh-TW" altLang="en-US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 </a:t>
              </a:r>
            </a:p>
            <a:p>
              <a:pPr eaLnBrk="1" hangingPunct="1">
                <a:defRPr/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                            錯誤塗法→ </a:t>
              </a:r>
              <a:r>
                <a:rPr lang="zh-TW" altLang="en-US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○ ○ ○ ○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6391" name="群組 67">
              <a:extLst>
                <a:ext uri="{FF2B5EF4-FFF2-40B4-BE49-F238E27FC236}">
                  <a16:creationId xmlns:a16="http://schemas.microsoft.com/office/drawing/2014/main" id="{2E24F87D-989F-4071-BAA0-8B330A6C8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1050" y="2860675"/>
              <a:ext cx="984250" cy="136525"/>
              <a:chOff x="2429717" y="4291905"/>
              <a:chExt cx="983729" cy="136525"/>
            </a:xfrm>
          </p:grpSpPr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16EEB3BF-0CB8-4036-B3B4-6198A087FED3}"/>
                  </a:ext>
                </a:extLst>
              </p:cNvPr>
              <p:cNvSpPr/>
              <p:nvPr/>
            </p:nvSpPr>
            <p:spPr bwMode="auto">
              <a:xfrm>
                <a:off x="2429121" y="4338960"/>
                <a:ext cx="136453" cy="4603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8" name="手繪多邊形 77">
                <a:extLst>
                  <a:ext uri="{FF2B5EF4-FFF2-40B4-BE49-F238E27FC236}">
                    <a16:creationId xmlns:a16="http://schemas.microsoft.com/office/drawing/2014/main" id="{6BF086CC-A485-4B49-8FA2-4D998E968A37}"/>
                  </a:ext>
                </a:extLst>
              </p:cNvPr>
              <p:cNvSpPr/>
              <p:nvPr/>
            </p:nvSpPr>
            <p:spPr bwMode="auto">
              <a:xfrm>
                <a:off x="2709961" y="4304035"/>
                <a:ext cx="128519" cy="114300"/>
              </a:xfrm>
              <a:custGeom>
                <a:avLst/>
                <a:gdLst>
                  <a:gd name="connsiteX0" fmla="*/ 12788 w 127888"/>
                  <a:gd name="connsiteY0" fmla="*/ 51155 h 114034"/>
                  <a:gd name="connsiteX1" fmla="*/ 19183 w 127888"/>
                  <a:gd name="connsiteY1" fmla="*/ 105508 h 114034"/>
                  <a:gd name="connsiteX2" fmla="*/ 127888 w 127888"/>
                  <a:gd name="connsiteY2" fmla="*/ 0 h 11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888" h="114034">
                    <a:moveTo>
                      <a:pt x="12788" y="51155"/>
                    </a:moveTo>
                    <a:cubicBezTo>
                      <a:pt x="6394" y="82594"/>
                      <a:pt x="0" y="114034"/>
                      <a:pt x="19183" y="105508"/>
                    </a:cubicBezTo>
                    <a:cubicBezTo>
                      <a:pt x="38366" y="96982"/>
                      <a:pt x="83127" y="48491"/>
                      <a:pt x="12788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9" name="橢圓 78">
                <a:extLst>
                  <a:ext uri="{FF2B5EF4-FFF2-40B4-BE49-F238E27FC236}">
                    <a16:creationId xmlns:a16="http://schemas.microsoft.com/office/drawing/2014/main" id="{53835294-0394-41F9-A4D3-38C3C7317F88}"/>
                  </a:ext>
                </a:extLst>
              </p:cNvPr>
              <p:cNvSpPr/>
              <p:nvPr/>
            </p:nvSpPr>
            <p:spPr bwMode="auto">
              <a:xfrm>
                <a:off x="2992386" y="4346897"/>
                <a:ext cx="72986" cy="730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80" name="橢圓 79">
                <a:extLst>
                  <a:ext uri="{FF2B5EF4-FFF2-40B4-BE49-F238E27FC236}">
                    <a16:creationId xmlns:a16="http://schemas.microsoft.com/office/drawing/2014/main" id="{70D3E752-7BB5-4AD4-8180-9F81DB97E4B6}"/>
                  </a:ext>
                </a:extLst>
              </p:cNvPr>
              <p:cNvSpPr/>
              <p:nvPr/>
            </p:nvSpPr>
            <p:spPr bwMode="auto">
              <a:xfrm>
                <a:off x="3276398" y="4291335"/>
                <a:ext cx="136453" cy="1365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6" descr="C:\文輝\答案卡圖稿(AI)\01_各類大型考試\07_教研院-協助縣市學力檢測\2019年\00_答案卡\13屏東縣\13屏東縣五年級01國語文.JPG">
            <a:extLst>
              <a:ext uri="{FF2B5EF4-FFF2-40B4-BE49-F238E27FC236}">
                <a16:creationId xmlns:a16="http://schemas.microsoft.com/office/drawing/2014/main" id="{0EA91268-73C6-4F52-A37F-A58B6753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49988" y="1484313"/>
            <a:ext cx="3238500" cy="43195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411" name="群組 118">
            <a:extLst>
              <a:ext uri="{FF2B5EF4-FFF2-40B4-BE49-F238E27FC236}">
                <a16:creationId xmlns:a16="http://schemas.microsoft.com/office/drawing/2014/main" id="{BBD9A595-D291-4D84-8A9D-30349C92519B}"/>
              </a:ext>
            </a:extLst>
          </p:cNvPr>
          <p:cNvGrpSpPr>
            <a:grpSpLocks/>
          </p:cNvGrpSpPr>
          <p:nvPr/>
        </p:nvGrpSpPr>
        <p:grpSpPr bwMode="auto">
          <a:xfrm>
            <a:off x="8193088" y="2787650"/>
            <a:ext cx="655637" cy="185738"/>
            <a:chOff x="7186576" y="2932145"/>
            <a:chExt cx="655127" cy="185930"/>
          </a:xfrm>
        </p:grpSpPr>
        <p:grpSp>
          <p:nvGrpSpPr>
            <p:cNvPr id="17419" name="群組 4">
              <a:extLst>
                <a:ext uri="{FF2B5EF4-FFF2-40B4-BE49-F238E27FC236}">
                  <a16:creationId xmlns:a16="http://schemas.microsoft.com/office/drawing/2014/main" id="{15DB9357-1D76-47F8-8E05-5985F475C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576" y="2932145"/>
              <a:ext cx="301625" cy="39687"/>
              <a:chOff x="7711704" y="1965291"/>
              <a:chExt cx="301903" cy="39687"/>
            </a:xfrm>
          </p:grpSpPr>
          <p:cxnSp>
            <p:nvCxnSpPr>
              <p:cNvPr id="115" name="直線接點 114">
                <a:extLst>
                  <a:ext uri="{FF2B5EF4-FFF2-40B4-BE49-F238E27FC236}">
                    <a16:creationId xmlns:a16="http://schemas.microsoft.com/office/drawing/2014/main" id="{787D594D-6B32-45F7-A09B-FBA80D84F47F}"/>
                  </a:ext>
                </a:extLst>
              </p:cNvPr>
              <p:cNvCxnSpPr/>
              <p:nvPr/>
            </p:nvCxnSpPr>
            <p:spPr>
              <a:xfrm flipV="1">
                <a:off x="7711704" y="1965291"/>
                <a:ext cx="301668" cy="0"/>
              </a:xfrm>
              <a:prstGeom prst="line">
                <a:avLst/>
              </a:prstGeom>
              <a:ln w="1270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 115">
                <a:extLst>
                  <a:ext uri="{FF2B5EF4-FFF2-40B4-BE49-F238E27FC236}">
                    <a16:creationId xmlns:a16="http://schemas.microsoft.com/office/drawing/2014/main" id="{18FADE95-DA98-41B1-897A-74D648520006}"/>
                  </a:ext>
                </a:extLst>
              </p:cNvPr>
              <p:cNvCxnSpPr/>
              <p:nvPr/>
            </p:nvCxnSpPr>
            <p:spPr>
              <a:xfrm flipV="1">
                <a:off x="7711704" y="2005020"/>
                <a:ext cx="301668" cy="0"/>
              </a:xfrm>
              <a:prstGeom prst="line">
                <a:avLst/>
              </a:prstGeom>
              <a:ln w="1270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420" name="Picture 6" descr="C:\Documents and Settings\Kelvin\桌面\未命名 -3.gif">
              <a:extLst>
                <a:ext uri="{FF2B5EF4-FFF2-40B4-BE49-F238E27FC236}">
                  <a16:creationId xmlns:a16="http://schemas.microsoft.com/office/drawing/2014/main" id="{FCCB3E3F-575C-4380-840B-F3D6194BB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272" y="2975184"/>
              <a:ext cx="440431" cy="14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群組 30">
            <a:extLst>
              <a:ext uri="{FF2B5EF4-FFF2-40B4-BE49-F238E27FC236}">
                <a16:creationId xmlns:a16="http://schemas.microsoft.com/office/drawing/2014/main" id="{A56870A6-2F48-489D-8905-E889E71503C9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620713"/>
            <a:ext cx="9899650" cy="90487"/>
            <a:chOff x="-2300" y="5095876"/>
            <a:chExt cx="9908300" cy="106363"/>
          </a:xfrm>
        </p:grpSpPr>
        <p:sp>
          <p:nvSpPr>
            <p:cNvPr id="17415" name="矩形 47">
              <a:extLst>
                <a:ext uri="{FF2B5EF4-FFF2-40B4-BE49-F238E27FC236}">
                  <a16:creationId xmlns:a16="http://schemas.microsoft.com/office/drawing/2014/main" id="{023F3EB6-74AA-4CAA-9C62-AB47285E4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7416" name="矩形 48">
              <a:extLst>
                <a:ext uri="{FF2B5EF4-FFF2-40B4-BE49-F238E27FC236}">
                  <a16:creationId xmlns:a16="http://schemas.microsoft.com/office/drawing/2014/main" id="{9BA1F62D-AC33-4D8C-947F-47B186B4C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7417" name="矩形 50">
              <a:extLst>
                <a:ext uri="{FF2B5EF4-FFF2-40B4-BE49-F238E27FC236}">
                  <a16:creationId xmlns:a16="http://schemas.microsoft.com/office/drawing/2014/main" id="{37E66237-2879-436E-A1BA-2FC211BED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7418" name="矩形 49">
              <a:extLst>
                <a:ext uri="{FF2B5EF4-FFF2-40B4-BE49-F238E27FC236}">
                  <a16:creationId xmlns:a16="http://schemas.microsoft.com/office/drawing/2014/main" id="{15A0FC22-A89F-4BAB-8029-8E5A2B727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pic>
        <p:nvPicPr>
          <p:cNvPr id="17413" name="Picture 14" descr="C:\文輝\答案卡圖稿(AI)\01_各類大型考試\07_教研院-協助縣市學力檢測\2020年\00_答案卡\縣市學力檢測_30題作答情況.gif">
            <a:extLst>
              <a:ext uri="{FF2B5EF4-FFF2-40B4-BE49-F238E27FC236}">
                <a16:creationId xmlns:a16="http://schemas.microsoft.com/office/drawing/2014/main" id="{F435D1C9-2146-4C17-8908-63C40B61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6"/>
          <a:stretch>
            <a:fillRect/>
          </a:stretch>
        </p:blipFill>
        <p:spPr bwMode="auto">
          <a:xfrm>
            <a:off x="6248400" y="3402013"/>
            <a:ext cx="3240088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文本框 5">
            <a:extLst>
              <a:ext uri="{FF2B5EF4-FFF2-40B4-BE49-F238E27FC236}">
                <a16:creationId xmlns:a16="http://schemas.microsoft.com/office/drawing/2014/main" id="{6618A0FD-6763-4FC0-87C3-B100D9A89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82663"/>
            <a:ext cx="57594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kern="0" dirty="0">
                <a:solidFill>
                  <a:srgbClr val="FF0000"/>
                </a:solidFill>
                <a:latin typeface="細明體"/>
                <a:ea typeface="細明體"/>
              </a:rPr>
              <a:t>★</a:t>
            </a:r>
            <a:r>
              <a:rPr kumimoji="0" lang="zh-TW" altLang="en-US" b="1" kern="0" dirty="0"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kumimoji="0" lang="zh-TW" altLang="en-US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基本資料有異動</a:t>
            </a:r>
            <a:r>
              <a:rPr kumimoji="0" lang="zh-TW" altLang="en-US" b="1" kern="0" dirty="0">
                <a:latin typeface="微軟正黑體" pitchFamily="34" charset="-120"/>
                <a:ea typeface="微軟正黑體" pitchFamily="34" charset="-120"/>
              </a:rPr>
              <a:t>時，答案卡處理方式：</a:t>
            </a:r>
          </a:p>
          <a:p>
            <a:pPr eaLnBrk="1" hangingPunct="1"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180000" eaLnBrk="1" hangingPunct="1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b="1" dirty="0">
                <a:latin typeface="微軟正黑體"/>
                <a:ea typeface="微軟正黑體"/>
              </a:rPr>
              <a:t>、當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座號與姓名不符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180000"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①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若座號正確、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姓名有誤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40000" eaLnBrk="1" hangingPunct="1"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=&gt;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直接在答案卡上修正姓名</a:t>
            </a:r>
            <a:r>
              <a:rPr lang="zh-TW" altLang="en-US" b="1" dirty="0">
                <a:latin typeface="微軟正黑體"/>
                <a:ea typeface="微軟正黑體"/>
              </a:rPr>
              <a:t>。</a:t>
            </a:r>
            <a:endParaRPr lang="en-US" altLang="zh-TW" b="1" dirty="0">
              <a:latin typeface="微軟正黑體"/>
              <a:ea typeface="微軟正黑體"/>
            </a:endParaRPr>
          </a:p>
          <a:p>
            <a:pPr marL="180000" eaLnBrk="1" hangingPunct="1"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180000"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若姓名正確、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座號有誤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540000" eaLnBrk="1" hangingPunct="1"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=&gt;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請學生更換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正確座號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之答案卡</a:t>
            </a:r>
            <a:r>
              <a:rPr lang="zh-TW" altLang="en-US" b="1" dirty="0">
                <a:latin typeface="微軟正黑體"/>
                <a:ea typeface="微軟正黑體"/>
              </a:rPr>
              <a:t>，再修改姓名</a:t>
            </a:r>
            <a:endParaRPr lang="en-US" altLang="zh-TW" b="1" dirty="0">
              <a:latin typeface="微軟正黑體"/>
              <a:ea typeface="微軟正黑體"/>
            </a:endParaRPr>
          </a:p>
          <a:p>
            <a:pPr marL="180000" eaLnBrk="1" hangingPunct="1">
              <a:defRPr/>
            </a:pPr>
            <a:r>
              <a:rPr lang="en-US" altLang="zh-TW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切勿自行修改座號，以免導致學生作答情況歸檔錯誤</a:t>
            </a:r>
            <a:r>
              <a:rPr lang="en-US" altLang="zh-TW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180000" eaLnBrk="1" hangingPunct="1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b="1" dirty="0">
                <a:latin typeface="微軟正黑體"/>
                <a:ea typeface="微軟正黑體"/>
              </a:rPr>
              <a:t>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其他情況請使用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備用卡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88CF250-3BA8-4746-8C74-9170DD2BD18C}"/>
              </a:ext>
            </a:extLst>
          </p:cNvPr>
          <p:cNvSpPr/>
          <p:nvPr/>
        </p:nvSpPr>
        <p:spPr>
          <a:xfrm>
            <a:off x="359435" y="5826555"/>
            <a:ext cx="9187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此頁特別需要和監考人員說明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群組 30">
            <a:extLst>
              <a:ext uri="{FF2B5EF4-FFF2-40B4-BE49-F238E27FC236}">
                <a16:creationId xmlns:a16="http://schemas.microsoft.com/office/drawing/2014/main" id="{0C77ED42-D86E-4A27-8083-A0DBC5396879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620713"/>
            <a:ext cx="9899650" cy="90487"/>
            <a:chOff x="-2300" y="5095876"/>
            <a:chExt cx="9908300" cy="106363"/>
          </a:xfrm>
        </p:grpSpPr>
        <p:sp>
          <p:nvSpPr>
            <p:cNvPr id="18445" name="矩形 47">
              <a:extLst>
                <a:ext uri="{FF2B5EF4-FFF2-40B4-BE49-F238E27FC236}">
                  <a16:creationId xmlns:a16="http://schemas.microsoft.com/office/drawing/2014/main" id="{36779309-94AA-41CA-AD13-5DE508F84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8446" name="矩形 48">
              <a:extLst>
                <a:ext uri="{FF2B5EF4-FFF2-40B4-BE49-F238E27FC236}">
                  <a16:creationId xmlns:a16="http://schemas.microsoft.com/office/drawing/2014/main" id="{98BE5ACB-C71E-46A1-8949-4D44E3228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8447" name="矩形 50">
              <a:extLst>
                <a:ext uri="{FF2B5EF4-FFF2-40B4-BE49-F238E27FC236}">
                  <a16:creationId xmlns:a16="http://schemas.microsoft.com/office/drawing/2014/main" id="{51561C50-5E9C-4EE7-BFDC-8DF099CFD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8448" name="矩形 49">
              <a:extLst>
                <a:ext uri="{FF2B5EF4-FFF2-40B4-BE49-F238E27FC236}">
                  <a16:creationId xmlns:a16="http://schemas.microsoft.com/office/drawing/2014/main" id="{05556DD2-B2CF-420A-87B2-2B9AF27C3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18435" name="群組 50">
            <a:extLst>
              <a:ext uri="{FF2B5EF4-FFF2-40B4-BE49-F238E27FC236}">
                <a16:creationId xmlns:a16="http://schemas.microsoft.com/office/drawing/2014/main" id="{C166F23C-A391-4200-BB12-8E06505AA586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484313"/>
            <a:ext cx="3240088" cy="4318000"/>
            <a:chOff x="6249144" y="1801813"/>
            <a:chExt cx="3240088" cy="4317999"/>
          </a:xfrm>
        </p:grpSpPr>
        <p:pic>
          <p:nvPicPr>
            <p:cNvPr id="54" name="Picture 6" descr="C:\文輝\答案卡圖稿(AI)\01_各類大型考試\07_教研院-協助縣市學力檢測\2018年\七年級_國語文備用.JPG">
              <a:extLst>
                <a:ext uri="{FF2B5EF4-FFF2-40B4-BE49-F238E27FC236}">
                  <a16:creationId xmlns:a16="http://schemas.microsoft.com/office/drawing/2014/main" id="{A3995457-523C-4799-BFB5-2DCB92A30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250732" y="1801813"/>
              <a:ext cx="3238500" cy="431799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圓角矩形 51">
              <a:extLst>
                <a:ext uri="{FF2B5EF4-FFF2-40B4-BE49-F238E27FC236}">
                  <a16:creationId xmlns:a16="http://schemas.microsoft.com/office/drawing/2014/main" id="{04763B1B-08A1-42C5-9B31-A6EF279DCDB1}"/>
                </a:ext>
              </a:extLst>
            </p:cNvPr>
            <p:cNvSpPr/>
            <p:nvPr/>
          </p:nvSpPr>
          <p:spPr bwMode="auto">
            <a:xfrm>
              <a:off x="7977932" y="2540000"/>
              <a:ext cx="865187" cy="72231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pic>
          <p:nvPicPr>
            <p:cNvPr id="18443" name="Picture 7" descr="C:\Documents and Settings\Kelvin\桌面\圖片1.gif">
              <a:extLst>
                <a:ext uri="{FF2B5EF4-FFF2-40B4-BE49-F238E27FC236}">
                  <a16:creationId xmlns:a16="http://schemas.microsoft.com/office/drawing/2014/main" id="{3BFB9633-656A-43B4-BB87-058F8B407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101" y="2520156"/>
              <a:ext cx="819453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4" descr="C:\文輝\答案卡圖稿(AI)\01_各類大型考試\07_教研院-協助縣市學力檢測\2020年\00_答案卡\縣市學力檢測_30題作答情況.gif">
              <a:extLst>
                <a:ext uri="{FF2B5EF4-FFF2-40B4-BE49-F238E27FC236}">
                  <a16:creationId xmlns:a16="http://schemas.microsoft.com/office/drawing/2014/main" id="{F8541741-C577-447E-AB99-F9D5DC145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76"/>
            <a:stretch>
              <a:fillRect/>
            </a:stretch>
          </p:blipFill>
          <p:spPr bwMode="auto">
            <a:xfrm>
              <a:off x="6249144" y="3717031"/>
              <a:ext cx="3240088" cy="240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436" name="直線單箭頭接點 11">
            <a:extLst>
              <a:ext uri="{FF2B5EF4-FFF2-40B4-BE49-F238E27FC236}">
                <a16:creationId xmlns:a16="http://schemas.microsoft.com/office/drawing/2014/main" id="{F3820F17-E3A1-4804-8FDA-12381B4FCAA5}"/>
              </a:ext>
            </a:extLst>
          </p:cNvPr>
          <p:cNvCxnSpPr>
            <a:cxnSpLocks noChangeShapeType="1"/>
            <a:stCxn id="52" idx="1"/>
          </p:cNvCxnSpPr>
          <p:nvPr/>
        </p:nvCxnSpPr>
        <p:spPr bwMode="auto">
          <a:xfrm flipH="1">
            <a:off x="5673725" y="2584450"/>
            <a:ext cx="2303463" cy="26812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文本框 5">
            <a:extLst>
              <a:ext uri="{FF2B5EF4-FFF2-40B4-BE49-F238E27FC236}">
                <a16:creationId xmlns:a16="http://schemas.microsoft.com/office/drawing/2014/main" id="{9B3C45F7-1FAA-42FD-AF88-E99A0CF3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09638"/>
            <a:ext cx="57261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kern="0" dirty="0">
                <a:solidFill>
                  <a:srgbClr val="FF0000"/>
                </a:solidFill>
                <a:latin typeface="細明體"/>
                <a:ea typeface="細明體"/>
              </a:rPr>
              <a:t>★</a:t>
            </a:r>
            <a:r>
              <a:rPr kumimoji="0" lang="zh-TW" altLang="en-US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備用卡</a:t>
            </a:r>
            <a:r>
              <a:rPr kumimoji="0" lang="zh-TW" altLang="en-US" b="1" kern="0" dirty="0">
                <a:latin typeface="微軟正黑體" pitchFamily="34" charset="-120"/>
                <a:ea typeface="微軟正黑體" pitchFamily="34" charset="-120"/>
              </a:rPr>
              <a:t>使用說明：</a:t>
            </a:r>
            <a:endParaRPr kumimoji="0" lang="en-US" altLang="zh-TW" b="1" kern="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kern="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kern="0" dirty="0">
                <a:latin typeface="微軟正黑體" pitchFamily="34" charset="-120"/>
                <a:ea typeface="微軟正黑體" pitchFamily="34" charset="-120"/>
              </a:rPr>
              <a:t>    一、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如遇下列情況，請學生使用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備用卡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作答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: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①有新增或轉入的學生        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②答案卡有汙損或破損需替換的答案卡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每一答案卡袋內均含 </a:t>
            </a:r>
            <a:r>
              <a:rPr lang="en-US" altLang="zh-TW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張備用卡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可替換使用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若備用卡不夠使用，班級之間可以調用</a:t>
            </a:r>
            <a:r>
              <a:rPr lang="zh-TW" altLang="en-US" dirty="0">
                <a:latin typeface="微軟正黑體"/>
                <a:ea typeface="微軟正黑體"/>
              </a:rPr>
              <a:t>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或將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未作答之備用卡直接影印給學生作答。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    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kumimoji="0" lang="zh-TW" altLang="en-US" b="1" kern="0" dirty="0">
                <a:latin typeface="微軟正黑體" pitchFamily="34" charset="-120"/>
                <a:ea typeface="微軟正黑體" pitchFamily="34" charset="-120"/>
              </a:rPr>
              <a:t>     二、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請監考老師提醒使用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備用卡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的學生， 需仔細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 填寫班級、座號及姓名。</a:t>
            </a:r>
          </a:p>
        </p:txBody>
      </p:sp>
      <p:sp>
        <p:nvSpPr>
          <p:cNvPr id="55" name="모서리가 둥근 직사각형 54">
            <a:extLst>
              <a:ext uri="{FF2B5EF4-FFF2-40B4-BE49-F238E27FC236}">
                <a16:creationId xmlns:a16="http://schemas.microsoft.com/office/drawing/2014/main" id="{C5A5FC03-8D7E-4926-83FE-1A902DE4F6B5}"/>
              </a:ext>
            </a:extLst>
          </p:cNvPr>
          <p:cNvSpPr/>
          <p:nvPr/>
        </p:nvSpPr>
        <p:spPr>
          <a:xfrm>
            <a:off x="3584848" y="4797152"/>
            <a:ext cx="2016224" cy="1008112"/>
          </a:xfrm>
          <a:prstGeom prst="roundRect">
            <a:avLst/>
          </a:prstGeom>
          <a:gradFill>
            <a:gsLst>
              <a:gs pos="50000">
                <a:schemeClr val="bg1"/>
              </a:gs>
              <a:gs pos="98000">
                <a:schemeClr val="bg1">
                  <a:lumMod val="87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190500" dist="114300" dir="270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17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★使用</a:t>
            </a:r>
            <a:r>
              <a:rPr lang="zh-TW" altLang="en-US" sz="1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備用卡</a:t>
            </a: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學生 </a:t>
            </a:r>
          </a:p>
          <a:p>
            <a:pPr eaLnBrk="1" hangingPunct="1">
              <a:defRPr/>
            </a:pP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請詳細填寫</a:t>
            </a:r>
          </a:p>
          <a:p>
            <a:pPr eaLnBrk="1" hangingPunct="1">
              <a:defRPr/>
            </a:pP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班級</a:t>
            </a: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座號</a:t>
            </a: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姓名</a:t>
            </a: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6" descr="C:\文輝\答案卡圖稿(AI)\01_各類大型考試\07_教研院-協助縣市學力檢測\2019年\00_答案卡\13屏東縣\13屏東縣五年級01國語文.JPG">
            <a:extLst>
              <a:ext uri="{FF2B5EF4-FFF2-40B4-BE49-F238E27FC236}">
                <a16:creationId xmlns:a16="http://schemas.microsoft.com/office/drawing/2014/main" id="{5660FE05-7A9E-48B8-AF02-A29150E1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48400" y="1557338"/>
            <a:ext cx="3240088" cy="43195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59" name="Picture 9" descr="Z:\1 電腦閱卷專案區\105_電腦閱卷專案_未結案\105.05.26_縣市學力檢測\105.05.26.00_2016縣市學力評估_國中小(檔案彙整)\10.縣市施測說明檔_(國中+國小)\105.05.16_彰化縣_花壇國小\樣張\錯誤示範.jpg">
            <a:extLst>
              <a:ext uri="{FF2B5EF4-FFF2-40B4-BE49-F238E27FC236}">
                <a16:creationId xmlns:a16="http://schemas.microsoft.com/office/drawing/2014/main" id="{0B3DE6C1-34C1-4813-8145-6F501FF7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7" t="4988" b="66673"/>
          <a:stretch>
            <a:fillRect/>
          </a:stretch>
        </p:blipFill>
        <p:spPr bwMode="auto">
          <a:xfrm>
            <a:off x="8840788" y="1844675"/>
            <a:ext cx="5175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 descr="C:\Documents and Settings\Kelvin\桌面\圖片2.gif">
            <a:extLst>
              <a:ext uri="{FF2B5EF4-FFF2-40B4-BE49-F238E27FC236}">
                <a16:creationId xmlns:a16="http://schemas.microsoft.com/office/drawing/2014/main" id="{C3184817-2E60-45FC-BC9C-5EF81306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 r="21568"/>
          <a:stretch>
            <a:fillRect/>
          </a:stretch>
        </p:blipFill>
        <p:spPr bwMode="auto">
          <a:xfrm>
            <a:off x="7651750" y="3698875"/>
            <a:ext cx="830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1" name="直線單箭頭接點 11">
            <a:extLst>
              <a:ext uri="{FF2B5EF4-FFF2-40B4-BE49-F238E27FC236}">
                <a16:creationId xmlns:a16="http://schemas.microsoft.com/office/drawing/2014/main" id="{508272C9-04C0-4823-A423-B56103CA6A7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45163" y="2568575"/>
            <a:ext cx="3154362" cy="27320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모서리가 둥근 직사각형 54">
            <a:extLst>
              <a:ext uri="{FF2B5EF4-FFF2-40B4-BE49-F238E27FC236}">
                <a16:creationId xmlns:a16="http://schemas.microsoft.com/office/drawing/2014/main" id="{34878860-E610-4E41-883F-6561F5D24EDB}"/>
              </a:ext>
            </a:extLst>
          </p:cNvPr>
          <p:cNvSpPr/>
          <p:nvPr/>
        </p:nvSpPr>
        <p:spPr>
          <a:xfrm>
            <a:off x="4153332" y="4869160"/>
            <a:ext cx="1591756" cy="864096"/>
          </a:xfrm>
          <a:prstGeom prst="roundRect">
            <a:avLst/>
          </a:prstGeom>
          <a:gradFill>
            <a:gsLst>
              <a:gs pos="50000">
                <a:schemeClr val="bg1"/>
              </a:gs>
              <a:gs pos="98000">
                <a:schemeClr val="bg1">
                  <a:lumMod val="87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190500" dist="114300" dir="270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17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0"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SimSun" pitchFamily="2" charset="-122"/>
              </a:rPr>
              <a:t>錯誤</a:t>
            </a:r>
            <a:endParaRPr kumimoji="0" lang="zh-CN" altLang="zh-CN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SimSun" pitchFamily="2" charset="-122"/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DE30B09-DEFB-4DAE-A89B-2C876FF9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5688013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kern="0" dirty="0">
                <a:solidFill>
                  <a:srgbClr val="FF0000"/>
                </a:solidFill>
                <a:latin typeface="+mj-ea"/>
                <a:ea typeface="+mj-ea"/>
              </a:rPr>
              <a:t>★</a:t>
            </a:r>
            <a:r>
              <a:rPr kumimoji="0" lang="zh-TW" altLang="en-US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其他注意事項：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監考老師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缺考學生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的答案卡放回原答案卡袋，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一併回收；請勿自行抽換或銷毀。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請監考老師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不要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在答案卡上之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畫記欄區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書寫任何字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樣，會導致讀卡機誤判。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請勿塗改答案卡上套印之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條碼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466" name="直線單箭頭接點 13">
            <a:extLst>
              <a:ext uri="{FF2B5EF4-FFF2-40B4-BE49-F238E27FC236}">
                <a16:creationId xmlns:a16="http://schemas.microsoft.com/office/drawing/2014/main" id="{AC63AAC9-4174-4679-AE0D-8789BFA149F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45163" y="3995738"/>
            <a:ext cx="1908175" cy="13049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67" name="群組 30">
            <a:extLst>
              <a:ext uri="{FF2B5EF4-FFF2-40B4-BE49-F238E27FC236}">
                <a16:creationId xmlns:a16="http://schemas.microsoft.com/office/drawing/2014/main" id="{3E83090F-E7B4-4DFF-9843-92AE67CE353A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765175"/>
            <a:ext cx="9899650" cy="90488"/>
            <a:chOff x="-2300" y="5095876"/>
            <a:chExt cx="9908300" cy="106363"/>
          </a:xfrm>
        </p:grpSpPr>
        <p:sp>
          <p:nvSpPr>
            <p:cNvPr id="19468" name="矩形 47">
              <a:extLst>
                <a:ext uri="{FF2B5EF4-FFF2-40B4-BE49-F238E27FC236}">
                  <a16:creationId xmlns:a16="http://schemas.microsoft.com/office/drawing/2014/main" id="{4D347FB4-E2F4-41E4-BD11-14E3D9DCA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9469" name="矩形 48">
              <a:extLst>
                <a:ext uri="{FF2B5EF4-FFF2-40B4-BE49-F238E27FC236}">
                  <a16:creationId xmlns:a16="http://schemas.microsoft.com/office/drawing/2014/main" id="{0B861E44-0428-4F3F-9AC2-3DC6BB09A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9470" name="矩形 50">
              <a:extLst>
                <a:ext uri="{FF2B5EF4-FFF2-40B4-BE49-F238E27FC236}">
                  <a16:creationId xmlns:a16="http://schemas.microsoft.com/office/drawing/2014/main" id="{7304250A-DA1B-4A4B-ADF5-27ECE011D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9471" name="矩形 49">
              <a:extLst>
                <a:ext uri="{FF2B5EF4-FFF2-40B4-BE49-F238E27FC236}">
                  <a16:creationId xmlns:a16="http://schemas.microsoft.com/office/drawing/2014/main" id="{6B2D2268-01E5-4E2D-85F7-AE9432A79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群組 26">
            <a:extLst>
              <a:ext uri="{FF2B5EF4-FFF2-40B4-BE49-F238E27FC236}">
                <a16:creationId xmlns:a16="http://schemas.microsoft.com/office/drawing/2014/main" id="{D15F7E50-3EB1-4566-B571-15EF47EF4EF4}"/>
              </a:ext>
            </a:extLst>
          </p:cNvPr>
          <p:cNvGrpSpPr>
            <a:grpSpLocks/>
          </p:cNvGrpSpPr>
          <p:nvPr/>
        </p:nvGrpSpPr>
        <p:grpSpPr bwMode="auto">
          <a:xfrm>
            <a:off x="5961063" y="1557338"/>
            <a:ext cx="3405187" cy="4752975"/>
            <a:chOff x="3231232" y="1146894"/>
            <a:chExt cx="3810000" cy="5378450"/>
          </a:xfrm>
        </p:grpSpPr>
        <p:pic>
          <p:nvPicPr>
            <p:cNvPr id="20491" name="Picture 13" descr="C:\Users\Sales\Desktop\卉妮_資料夾\公司\名科_1-2.不常用表單(不須每次copy)\B_2.各式_紙袋及紙箱圖稿\01.牛皮紙袋\赤牛皮拷貝.jpg">
              <a:extLst>
                <a:ext uri="{FF2B5EF4-FFF2-40B4-BE49-F238E27FC236}">
                  <a16:creationId xmlns:a16="http://schemas.microsoft.com/office/drawing/2014/main" id="{A2622639-6838-454F-AB7F-A64579DEC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232" y="1146894"/>
              <a:ext cx="3810000" cy="537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2" descr="C:\Documents and Settings\Kelvin\桌面\13_卡袋-數(3.4.5).jpg">
              <a:extLst>
                <a:ext uri="{FF2B5EF4-FFF2-40B4-BE49-F238E27FC236}">
                  <a16:creationId xmlns:a16="http://schemas.microsoft.com/office/drawing/2014/main" id="{5724D21B-7A7E-48B7-89A0-E44D4A105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123" y="2074920"/>
              <a:ext cx="2942283" cy="414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6A25B12D-5567-47D0-A382-F90105AEC9DD}"/>
              </a:ext>
            </a:extLst>
          </p:cNvPr>
          <p:cNvSpPr/>
          <p:nvPr/>
        </p:nvSpPr>
        <p:spPr bwMode="auto">
          <a:xfrm>
            <a:off x="6465888" y="4149725"/>
            <a:ext cx="2592387" cy="1450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pSp>
        <p:nvGrpSpPr>
          <p:cNvPr id="20484" name="群組 30">
            <a:extLst>
              <a:ext uri="{FF2B5EF4-FFF2-40B4-BE49-F238E27FC236}">
                <a16:creationId xmlns:a16="http://schemas.microsoft.com/office/drawing/2014/main" id="{8E5A6877-DAEE-4AE1-AB10-C26B72ADDB9B}"/>
              </a:ext>
            </a:extLst>
          </p:cNvPr>
          <p:cNvGrpSpPr>
            <a:grpSpLocks/>
          </p:cNvGrpSpPr>
          <p:nvPr/>
        </p:nvGrpSpPr>
        <p:grpSpPr bwMode="auto">
          <a:xfrm>
            <a:off x="22225" y="620713"/>
            <a:ext cx="9899650" cy="90487"/>
            <a:chOff x="4720613" y="5095876"/>
            <a:chExt cx="5185387" cy="106363"/>
          </a:xfrm>
        </p:grpSpPr>
        <p:sp>
          <p:nvSpPr>
            <p:cNvPr id="20488" name="矩形 48">
              <a:extLst>
                <a:ext uri="{FF2B5EF4-FFF2-40B4-BE49-F238E27FC236}">
                  <a16:creationId xmlns:a16="http://schemas.microsoft.com/office/drawing/2014/main" id="{07F34EE0-D6D1-46E7-9552-4C326BC06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613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489" name="矩形 50">
              <a:extLst>
                <a:ext uri="{FF2B5EF4-FFF2-40B4-BE49-F238E27FC236}">
                  <a16:creationId xmlns:a16="http://schemas.microsoft.com/office/drawing/2014/main" id="{77FF0D0C-1CB6-4330-902E-4A75B721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490" name="矩形 49">
              <a:extLst>
                <a:ext uri="{FF2B5EF4-FFF2-40B4-BE49-F238E27FC236}">
                  <a16:creationId xmlns:a16="http://schemas.microsoft.com/office/drawing/2014/main" id="{70B6A7B6-60B9-4633-BCCE-0E2CB34BB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pic>
        <p:nvPicPr>
          <p:cNvPr id="20485" name="Picture 2" descr="C:\Documents and Settings\Kelvin\桌面\13_卡袋-數(3.4.5).jpg">
            <a:extLst>
              <a:ext uri="{FF2B5EF4-FFF2-40B4-BE49-F238E27FC236}">
                <a16:creationId xmlns:a16="http://schemas.microsoft.com/office/drawing/2014/main" id="{EDE66FB0-5A42-4F12-91CD-ECDBE221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7" b="12685"/>
          <a:stretch>
            <a:fillRect/>
          </a:stretch>
        </p:blipFill>
        <p:spPr bwMode="auto">
          <a:xfrm>
            <a:off x="6392863" y="4149725"/>
            <a:ext cx="26558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5">
            <a:extLst>
              <a:ext uri="{FF2B5EF4-FFF2-40B4-BE49-F238E27FC236}">
                <a16:creationId xmlns:a16="http://schemas.microsoft.com/office/drawing/2014/main" id="{78760842-430F-474C-8D5A-A1E9CA09C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09550"/>
            <a:ext cx="5135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10.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學生特殊情況紀錄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說明：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本框 5">
            <a:extLst>
              <a:ext uri="{FF2B5EF4-FFF2-40B4-BE49-F238E27FC236}">
                <a16:creationId xmlns:a16="http://schemas.microsoft.com/office/drawing/2014/main" id="{7ECDFD0E-DBEE-41B8-A68E-93644140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060575"/>
            <a:ext cx="4919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請監考人員協助在答案卡袋封面標示貼紙上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填寫考生異動情況記錄</a:t>
            </a: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含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新增、缺考、轉出及使用備用卡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的學生座號</a:t>
            </a:r>
            <a:r>
              <a:rPr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群組 23">
            <a:extLst>
              <a:ext uri="{FF2B5EF4-FFF2-40B4-BE49-F238E27FC236}">
                <a16:creationId xmlns:a16="http://schemas.microsoft.com/office/drawing/2014/main" id="{02972256-53A6-48FE-AA75-C4FACF522A51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2205038"/>
            <a:ext cx="1568450" cy="2263775"/>
            <a:chOff x="466725" y="5740400"/>
            <a:chExt cx="1639888" cy="2366963"/>
          </a:xfrm>
        </p:grpSpPr>
        <p:pic>
          <p:nvPicPr>
            <p:cNvPr id="21" name="Picture 16" descr="C:\Documents and Settings\Kelvin\桌面\2012-印製範本\赤牛皮紙袋(小).jpg">
              <a:extLst>
                <a:ext uri="{FF2B5EF4-FFF2-40B4-BE49-F238E27FC236}">
                  <a16:creationId xmlns:a16="http://schemas.microsoft.com/office/drawing/2014/main" id="{DAFDAE21-206D-4DF4-ACB3-5ADC2A08D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AFE"/>
                </a:clrFrom>
                <a:clrTo>
                  <a:srgbClr val="F9FA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6725" y="5740400"/>
              <a:ext cx="1639888" cy="23669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26" name="Picture 20" descr="S:\1 電腦閱卷專區\108_電腦閱卷專案_未結案\108.05.21_108年縣市學力檢測\108_01.標案-東光 大華 溪口\108_學力檢測_(標案)樣張\05_各式資料袋\嘉義縣\答案卡袋\嘉義縣_答案卡袋_5年級_數學(A5).jpg">
              <a:extLst>
                <a:ext uri="{FF2B5EF4-FFF2-40B4-BE49-F238E27FC236}">
                  <a16:creationId xmlns:a16="http://schemas.microsoft.com/office/drawing/2014/main" id="{61372D2A-8369-4972-9030-82E17EA0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38" y="6134326"/>
              <a:ext cx="1258316" cy="178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7" name="群組 23">
            <a:extLst>
              <a:ext uri="{FF2B5EF4-FFF2-40B4-BE49-F238E27FC236}">
                <a16:creationId xmlns:a16="http://schemas.microsoft.com/office/drawing/2014/main" id="{A17153D3-AE8E-4CF0-9881-6DC7918B6D7C}"/>
              </a:ext>
            </a:extLst>
          </p:cNvPr>
          <p:cNvGrpSpPr>
            <a:grpSpLocks/>
          </p:cNvGrpSpPr>
          <p:nvPr/>
        </p:nvGrpSpPr>
        <p:grpSpPr bwMode="auto">
          <a:xfrm>
            <a:off x="1712913" y="2852738"/>
            <a:ext cx="1568450" cy="2263775"/>
            <a:chOff x="466725" y="5740400"/>
            <a:chExt cx="1639888" cy="2366963"/>
          </a:xfrm>
        </p:grpSpPr>
        <p:pic>
          <p:nvPicPr>
            <p:cNvPr id="17" name="Picture 16" descr="C:\Documents and Settings\Kelvin\桌面\2012-印製範本\赤牛皮紙袋(小).jpg">
              <a:extLst>
                <a:ext uri="{FF2B5EF4-FFF2-40B4-BE49-F238E27FC236}">
                  <a16:creationId xmlns:a16="http://schemas.microsoft.com/office/drawing/2014/main" id="{6255DF66-F6F8-4B84-A014-BD7577B42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AFE"/>
                </a:clrFrom>
                <a:clrTo>
                  <a:srgbClr val="F9FA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6725" y="5740400"/>
              <a:ext cx="1639888" cy="23669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24" name="Picture 20" descr="S:\1 電腦閱卷專區\108_電腦閱卷專案_未結案\108.05.21_108年縣市學力檢測\108_01.標案-東光 大華 溪口\108_學力檢測_(標案)樣張\05_各式資料袋\嘉義縣\答案卡袋\嘉義縣_答案卡袋_5年級_數學(A5).jpg">
              <a:extLst>
                <a:ext uri="{FF2B5EF4-FFF2-40B4-BE49-F238E27FC236}">
                  <a16:creationId xmlns:a16="http://schemas.microsoft.com/office/drawing/2014/main" id="{0D51C87C-0819-43B9-AE7D-0A5004007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65" y="6134326"/>
              <a:ext cx="1262263" cy="178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文本框 5">
            <a:extLst>
              <a:ext uri="{FF2B5EF4-FFF2-40B4-BE49-F238E27FC236}">
                <a16:creationId xmlns:a16="http://schemas.microsoft.com/office/drawing/2014/main" id="{0662C286-B06D-492D-9D33-3201F05FC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88913"/>
            <a:ext cx="815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10.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答案卡回收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方式</a:t>
            </a:r>
          </a:p>
        </p:txBody>
      </p:sp>
      <p:grpSp>
        <p:nvGrpSpPr>
          <p:cNvPr id="21509" name="群組 30">
            <a:extLst>
              <a:ext uri="{FF2B5EF4-FFF2-40B4-BE49-F238E27FC236}">
                <a16:creationId xmlns:a16="http://schemas.microsoft.com/office/drawing/2014/main" id="{76B80CF8-C475-497D-861C-CC48EDE79F16}"/>
              </a:ext>
            </a:extLst>
          </p:cNvPr>
          <p:cNvGrpSpPr>
            <a:grpSpLocks/>
          </p:cNvGrpSpPr>
          <p:nvPr/>
        </p:nvGrpSpPr>
        <p:grpSpPr bwMode="auto">
          <a:xfrm>
            <a:off x="6350" y="620713"/>
            <a:ext cx="9899650" cy="90487"/>
            <a:chOff x="-2300" y="5095876"/>
            <a:chExt cx="9908300" cy="106363"/>
          </a:xfrm>
        </p:grpSpPr>
        <p:sp>
          <p:nvSpPr>
            <p:cNvPr id="21519" name="矩形 47">
              <a:extLst>
                <a:ext uri="{FF2B5EF4-FFF2-40B4-BE49-F238E27FC236}">
                  <a16:creationId xmlns:a16="http://schemas.microsoft.com/office/drawing/2014/main" id="{6A4C6526-C350-4D9C-81D0-A58EC5181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1520" name="矩形 48">
              <a:extLst>
                <a:ext uri="{FF2B5EF4-FFF2-40B4-BE49-F238E27FC236}">
                  <a16:creationId xmlns:a16="http://schemas.microsoft.com/office/drawing/2014/main" id="{6E464BC8-3EA8-46E0-B824-D48932BAA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1521" name="矩形 50">
              <a:extLst>
                <a:ext uri="{FF2B5EF4-FFF2-40B4-BE49-F238E27FC236}">
                  <a16:creationId xmlns:a16="http://schemas.microsoft.com/office/drawing/2014/main" id="{E7682175-4940-4295-99E7-65F097527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1522" name="矩形 49">
              <a:extLst>
                <a:ext uri="{FF2B5EF4-FFF2-40B4-BE49-F238E27FC236}">
                  <a16:creationId xmlns:a16="http://schemas.microsoft.com/office/drawing/2014/main" id="{87E854D6-3C61-4DF3-BEDF-56662461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21510" name="群組 15">
            <a:extLst>
              <a:ext uri="{FF2B5EF4-FFF2-40B4-BE49-F238E27FC236}">
                <a16:creationId xmlns:a16="http://schemas.microsoft.com/office/drawing/2014/main" id="{E57FC7F3-98FB-460D-9E0C-8CD978F61DBF}"/>
              </a:ext>
            </a:extLst>
          </p:cNvPr>
          <p:cNvGrpSpPr>
            <a:grpSpLocks/>
          </p:cNvGrpSpPr>
          <p:nvPr/>
        </p:nvGrpSpPr>
        <p:grpSpPr bwMode="auto">
          <a:xfrm>
            <a:off x="2576513" y="3500438"/>
            <a:ext cx="1547812" cy="2263775"/>
            <a:chOff x="1835696" y="2276872"/>
            <a:chExt cx="2091295" cy="2952000"/>
          </a:xfrm>
        </p:grpSpPr>
        <p:pic>
          <p:nvPicPr>
            <p:cNvPr id="21517" name="Picture 13" descr="C:\Users\Sales\Desktop\卉妮_資料夾\公司\名科_1-2.不常用表單(不須每次copy)\B_2.各式_紙袋及紙箱圖稿\01.牛皮紙袋\赤牛皮拷貝.jpg">
              <a:extLst>
                <a:ext uri="{FF2B5EF4-FFF2-40B4-BE49-F238E27FC236}">
                  <a16:creationId xmlns:a16="http://schemas.microsoft.com/office/drawing/2014/main" id="{2D918C91-5259-49D4-B5B0-DB4B2AB9A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276872"/>
              <a:ext cx="2091295" cy="29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2" descr="C:\Users\Sales\Desktop\1.答案卡袋_5年級(紅色字)_國語文_淺黃_481袋 44.jpg">
              <a:extLst>
                <a:ext uri="{FF2B5EF4-FFF2-40B4-BE49-F238E27FC236}">
                  <a16:creationId xmlns:a16="http://schemas.microsoft.com/office/drawing/2014/main" id="{6542E1E3-FB7B-4852-8F34-68B20CA43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268" y="2856376"/>
              <a:ext cx="1579279" cy="215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下箭头 66">
            <a:extLst>
              <a:ext uri="{FF2B5EF4-FFF2-40B4-BE49-F238E27FC236}">
                <a16:creationId xmlns:a16="http://schemas.microsoft.com/office/drawing/2014/main" id="{40F7833D-7998-4424-A174-5CC340248F73}"/>
              </a:ext>
            </a:extLst>
          </p:cNvPr>
          <p:cNvSpPr/>
          <p:nvPr/>
        </p:nvSpPr>
        <p:spPr>
          <a:xfrm rot="16200000">
            <a:off x="4811713" y="3425825"/>
            <a:ext cx="360362" cy="509588"/>
          </a:xfrm>
          <a:prstGeom prst="downArrow">
            <a:avLst/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</p:spPr>
        <p:txBody>
          <a:bodyPr lIns="68504" tIns="34253" rIns="68504" bIns="342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512" name="Picture 11" descr="C:\Users\Sales\Desktop\03_卷箱樣張\3-5年級_粉紅\外箱.jpg">
            <a:extLst>
              <a:ext uri="{FF2B5EF4-FFF2-40B4-BE49-F238E27FC236}">
                <a16:creationId xmlns:a16="http://schemas.microsoft.com/office/drawing/2014/main" id="{28FD46DC-1271-4A01-9C9F-3518D2D5493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2997200"/>
            <a:ext cx="273685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2591A239-7FF9-45AF-8E68-25090F63EDA1}"/>
              </a:ext>
            </a:extLst>
          </p:cNvPr>
          <p:cNvSpPr txBox="1"/>
          <p:nvPr/>
        </p:nvSpPr>
        <p:spPr>
          <a:xfrm>
            <a:off x="704850" y="765175"/>
            <a:ext cx="7488238" cy="1108075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16000" eaLnBrk="1" hangingPunct="1">
              <a:buFont typeface="Wingdings" pitchFamily="2" charset="2"/>
              <a:buChar char="l"/>
              <a:defRPr/>
            </a:pP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請各校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收齊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所有考科的班級答案卡袋</a:t>
            </a:r>
            <a:r>
              <a:rPr lang="zh-TW" altLang="en-US" sz="1600" dirty="0">
                <a:solidFill>
                  <a:srgbClr val="000000"/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置回任一施測資料箱</a:t>
            </a:r>
            <a:r>
              <a:rPr lang="zh-TW" altLang="en-US" sz="1600" dirty="0">
                <a:solidFill>
                  <a:srgbClr val="000000"/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經妥善包裝後</a:t>
            </a:r>
            <a:r>
              <a:rPr lang="zh-TW" altLang="en-US" sz="1600" dirty="0">
                <a:solidFill>
                  <a:srgbClr val="000000"/>
                </a:solidFill>
                <a:latin typeface="微軟正黑體"/>
                <a:ea typeface="微軟正黑體"/>
              </a:rPr>
              <a:t>，</a:t>
            </a:r>
            <a:endParaRPr lang="en-US" altLang="zh-TW" sz="1600" dirty="0">
              <a:solidFill>
                <a:srgbClr val="000000"/>
              </a:solidFill>
              <a:latin typeface="微軟正黑體"/>
              <a:ea typeface="微軟正黑體"/>
            </a:endParaRPr>
          </a:p>
          <a:p>
            <a:pPr marL="216000" eaLnBrk="1" hangingPunct="1">
              <a:defRPr/>
            </a:pPr>
            <a:r>
              <a:rPr lang="zh-TW" altLang="en-US" sz="1600" dirty="0">
                <a:solidFill>
                  <a:srgbClr val="000000"/>
                </a:solidFill>
                <a:latin typeface="微軟正黑體"/>
                <a:ea typeface="微軟正黑體"/>
              </a:rPr>
              <a:t>   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以彌封條黏貼外箱，繳回試務承辦學校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香山國小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buFont typeface="Wingdings" pitchFamily="2" charset="2"/>
              <a:buChar char="l"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注意：回收答案卡袋數需與外箱標施貼紙所載之總袋數相符</a:t>
            </a:r>
            <a:r>
              <a:rPr lang="zh-TW" altLang="en-US" sz="1600" b="1" dirty="0">
                <a:solidFill>
                  <a:srgbClr val="000000"/>
                </a:solidFill>
                <a:latin typeface="微軟正黑體"/>
                <a:ea typeface="微軟正黑體"/>
              </a:rPr>
              <a:t>。</a:t>
            </a:r>
            <a:endParaRPr lang="zh-TW" altLang="en-US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buFont typeface="Wingdings" pitchFamily="2" charset="2"/>
              <a:buChar char="l"/>
              <a:defRPr/>
            </a:pP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注意：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試題本不必回收</a:t>
            </a:r>
            <a:endParaRPr lang="zh-TW" altLang="en-US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 descr="Z:\1 電腦閱卷專案區\105_電腦閱卷專案_未結案\105.05.26_縣市學力檢測\105.05.26.01_屏東縣東新國中-2016(國中段)學力檢測\13試務工作_簡易說明檔\樣張\縣市學力檢測2016年02.彌封貼條.jpg">
            <a:extLst>
              <a:ext uri="{FF2B5EF4-FFF2-40B4-BE49-F238E27FC236}">
                <a16:creationId xmlns:a16="http://schemas.microsoft.com/office/drawing/2014/main" id="{5D36BE98-9ACA-4D8F-BD99-93094561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3813" y="2924175"/>
            <a:ext cx="46037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15" name="文字方塊 13">
            <a:extLst>
              <a:ext uri="{FF2B5EF4-FFF2-40B4-BE49-F238E27FC236}">
                <a16:creationId xmlns:a16="http://schemas.microsoft.com/office/drawing/2014/main" id="{08D4EFA6-5D34-499D-B8D1-0E7261BF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4005263"/>
            <a:ext cx="165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所有年段考科答案卡袋裝入施測箱</a:t>
            </a:r>
          </a:p>
        </p:txBody>
      </p:sp>
      <p:sp>
        <p:nvSpPr>
          <p:cNvPr id="21516" name="文字方塊 13">
            <a:extLst>
              <a:ext uri="{FF2B5EF4-FFF2-40B4-BE49-F238E27FC236}">
                <a16:creationId xmlns:a16="http://schemas.microsoft.com/office/drawing/2014/main" id="{69794B04-C081-4529-8429-430E560A1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5445125"/>
            <a:ext cx="316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彌封施測箱後，送至新竹市香山國小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5">
            <a:extLst>
              <a:ext uri="{FF2B5EF4-FFF2-40B4-BE49-F238E27FC236}">
                <a16:creationId xmlns:a16="http://schemas.microsoft.com/office/drawing/2014/main" id="{0458A4F6-1E17-482B-8AC7-EBDDF4B97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88913"/>
            <a:ext cx="815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11.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答案卡回收時間</a:t>
            </a:r>
            <a:endParaRPr kumimoji="0" lang="zh-TW" altLang="en-US" sz="2000" b="1" kern="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2531" name="群組 30">
            <a:extLst>
              <a:ext uri="{FF2B5EF4-FFF2-40B4-BE49-F238E27FC236}">
                <a16:creationId xmlns:a16="http://schemas.microsoft.com/office/drawing/2014/main" id="{DEE8EC73-1E27-4C77-9244-18626194BC20}"/>
              </a:ext>
            </a:extLst>
          </p:cNvPr>
          <p:cNvGrpSpPr>
            <a:grpSpLocks/>
          </p:cNvGrpSpPr>
          <p:nvPr/>
        </p:nvGrpSpPr>
        <p:grpSpPr bwMode="auto">
          <a:xfrm>
            <a:off x="6350" y="620713"/>
            <a:ext cx="9899650" cy="90487"/>
            <a:chOff x="-2300" y="5095876"/>
            <a:chExt cx="9908300" cy="106363"/>
          </a:xfrm>
        </p:grpSpPr>
        <p:sp>
          <p:nvSpPr>
            <p:cNvPr id="22534" name="矩形 47">
              <a:extLst>
                <a:ext uri="{FF2B5EF4-FFF2-40B4-BE49-F238E27FC236}">
                  <a16:creationId xmlns:a16="http://schemas.microsoft.com/office/drawing/2014/main" id="{B9BA3ABA-DEEC-4771-866E-8463CD411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2535" name="矩形 48">
              <a:extLst>
                <a:ext uri="{FF2B5EF4-FFF2-40B4-BE49-F238E27FC236}">
                  <a16:creationId xmlns:a16="http://schemas.microsoft.com/office/drawing/2014/main" id="{3F70EB19-5090-4287-811A-1DF0F7D18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2536" name="矩形 50">
              <a:extLst>
                <a:ext uri="{FF2B5EF4-FFF2-40B4-BE49-F238E27FC236}">
                  <a16:creationId xmlns:a16="http://schemas.microsoft.com/office/drawing/2014/main" id="{25A0262A-13AA-420F-9809-075BEE328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2537" name="矩形 49">
              <a:extLst>
                <a:ext uri="{FF2B5EF4-FFF2-40B4-BE49-F238E27FC236}">
                  <a16:creationId xmlns:a16="http://schemas.microsoft.com/office/drawing/2014/main" id="{C1815CD4-1B28-43FA-A0AB-20459B9AC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2532" name="文字方塊 13">
            <a:extLst>
              <a:ext uri="{FF2B5EF4-FFF2-40B4-BE49-F238E27FC236}">
                <a16:creationId xmlns:a16="http://schemas.microsoft.com/office/drawing/2014/main" id="{4E4E651D-DBBB-4842-AC8A-E141F6D5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260350"/>
            <a:ext cx="5041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彌封施測箱後，送至新竹市香山國小</a:t>
            </a:r>
          </a:p>
        </p:txBody>
      </p:sp>
      <p:sp>
        <p:nvSpPr>
          <p:cNvPr id="22533" name="文字方塊 23">
            <a:extLst>
              <a:ext uri="{FF2B5EF4-FFF2-40B4-BE49-F238E27FC236}">
                <a16:creationId xmlns:a16="http://schemas.microsoft.com/office/drawing/2014/main" id="{3A2048EF-0AB6-483D-9CDB-78202F57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997075"/>
            <a:ext cx="936161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★聯絡窗口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香山國小教務處陳主任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(03-5302364)</a:t>
            </a: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★地點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新竹市香山國小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牛埔東路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260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★回收答案卡箱時間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時段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☆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110.9.14(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)13:30-15:30</a:t>
            </a:r>
            <a:b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☆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110.9.15(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)8:00-10:30</a:t>
            </a: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F93EF16-C207-4E2D-A349-309C4355AFBF}"/>
              </a:ext>
            </a:extLst>
          </p:cNvPr>
          <p:cNvSpPr/>
          <p:nvPr/>
        </p:nvSpPr>
        <p:spPr>
          <a:xfrm>
            <a:off x="1254125" y="28575"/>
            <a:ext cx="7397750" cy="784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45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新竹市三行政區域 依時領卷</a:t>
            </a:r>
          </a:p>
        </p:txBody>
      </p:sp>
      <p:sp>
        <p:nvSpPr>
          <p:cNvPr id="6147" name="文字方塊 2">
            <a:extLst>
              <a:ext uri="{FF2B5EF4-FFF2-40B4-BE49-F238E27FC236}">
                <a16:creationId xmlns:a16="http://schemas.microsoft.com/office/drawing/2014/main" id="{7FCA7B7C-3DA3-447D-8BFD-D439DEDE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060575"/>
            <a:ext cx="90011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★日期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:110.5.17(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★地點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新竹市香山國小朝陽樓中廊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牛埔東路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260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★領卷時段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☆東區學校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:13:30-14:00</a:t>
            </a:r>
            <a:b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☆北區學校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:14:00-14:30</a:t>
            </a: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☆香山區學校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:14:30-15:00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148" name="群組 30">
            <a:extLst>
              <a:ext uri="{FF2B5EF4-FFF2-40B4-BE49-F238E27FC236}">
                <a16:creationId xmlns:a16="http://schemas.microsoft.com/office/drawing/2014/main" id="{00CB13A9-12A4-4DEA-9E2F-E2D3FBA10C81}"/>
              </a:ext>
            </a:extLst>
          </p:cNvPr>
          <p:cNvGrpSpPr>
            <a:grpSpLocks/>
          </p:cNvGrpSpPr>
          <p:nvPr/>
        </p:nvGrpSpPr>
        <p:grpSpPr bwMode="auto">
          <a:xfrm>
            <a:off x="31750" y="1773238"/>
            <a:ext cx="9899650" cy="90487"/>
            <a:chOff x="-2300" y="5095876"/>
            <a:chExt cx="9908300" cy="106363"/>
          </a:xfrm>
        </p:grpSpPr>
        <p:sp>
          <p:nvSpPr>
            <p:cNvPr id="6150" name="矩形 47">
              <a:extLst>
                <a:ext uri="{FF2B5EF4-FFF2-40B4-BE49-F238E27FC236}">
                  <a16:creationId xmlns:a16="http://schemas.microsoft.com/office/drawing/2014/main" id="{0988D27C-4AE8-439F-B38C-ECA596E70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51" name="矩形 48">
              <a:extLst>
                <a:ext uri="{FF2B5EF4-FFF2-40B4-BE49-F238E27FC236}">
                  <a16:creationId xmlns:a16="http://schemas.microsoft.com/office/drawing/2014/main" id="{BF56CD7F-B79A-4EBF-A01A-8BD814190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52" name="矩形 50">
              <a:extLst>
                <a:ext uri="{FF2B5EF4-FFF2-40B4-BE49-F238E27FC236}">
                  <a16:creationId xmlns:a16="http://schemas.microsoft.com/office/drawing/2014/main" id="{E7A36748-D617-4ACA-A585-66FFB1ADC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53" name="矩形 49">
              <a:extLst>
                <a:ext uri="{FF2B5EF4-FFF2-40B4-BE49-F238E27FC236}">
                  <a16:creationId xmlns:a16="http://schemas.microsoft.com/office/drawing/2014/main" id="{09E9A36F-1131-46A8-AEBF-806694E2B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C3A54DB-3462-469C-9671-69656DEAAF59}"/>
              </a:ext>
            </a:extLst>
          </p:cNvPr>
          <p:cNvSpPr txBox="1"/>
          <p:nvPr/>
        </p:nvSpPr>
        <p:spPr>
          <a:xfrm>
            <a:off x="415925" y="1200150"/>
            <a:ext cx="4967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kern="0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b="1" kern="0" dirty="0">
                <a:latin typeface="微軟正黑體" pitchFamily="34" charset="-120"/>
                <a:ea typeface="微軟正黑體" pitchFamily="34" charset="-120"/>
              </a:rPr>
              <a:t>領卷時間說明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6">
            <a:extLst>
              <a:ext uri="{FF2B5EF4-FFF2-40B4-BE49-F238E27FC236}">
                <a16:creationId xmlns:a16="http://schemas.microsoft.com/office/drawing/2014/main" id="{812F185F-E318-4ABC-8DA6-7ADB300E1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917700"/>
            <a:ext cx="52578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3A12D2D-D01D-402F-97E0-76C5FC98A0C0}"/>
              </a:ext>
            </a:extLst>
          </p:cNvPr>
          <p:cNvSpPr txBox="1"/>
          <p:nvPr/>
        </p:nvSpPr>
        <p:spPr>
          <a:xfrm>
            <a:off x="560388" y="549275"/>
            <a:ext cx="8634412" cy="13223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buFont typeface="Wingdings" pitchFamily="2" charset="2"/>
              <a:buChar char="l"/>
              <a:defRPr/>
            </a:pPr>
            <a:r>
              <a:rPr lang="zh-TW" altLang="en-US" sz="1600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印製</a:t>
            </a:r>
            <a:r>
              <a:rPr lang="en-US" altLang="zh-TW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區域</a:t>
            </a:r>
            <a:r>
              <a:rPr lang="en-US" altLang="zh-TW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領卷紀錄表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協助</a:t>
            </a: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試務承辦學校與各校辦理領卷作業</a:t>
            </a:r>
            <a:r>
              <a:rPr lang="zh-TW" altLang="en-US" sz="1600" kern="0" dirty="0">
                <a:solidFill>
                  <a:schemeClr val="tx1"/>
                </a:solidFill>
                <a:latin typeface="微軟正黑體"/>
                <a:ea typeface="微軟正黑體"/>
              </a:rPr>
              <a:t>。</a:t>
            </a:r>
            <a:endParaRPr lang="en-US" altLang="zh-TW" sz="1600" kern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buFont typeface="Wingdings" pitchFamily="2" charset="2"/>
              <a:buChar char="l"/>
              <a:defRPr/>
            </a:pPr>
            <a:r>
              <a:rPr lang="zh-TW" altLang="en-US" sz="1600" b="1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請領卷老師依</a:t>
            </a:r>
            <a:r>
              <a:rPr lang="en-US" altLang="zh-TW" sz="1600" b="1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區域</a:t>
            </a:r>
            <a:r>
              <a:rPr lang="en-US" altLang="zh-TW" sz="1600" b="1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600" b="1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找到所屬學校的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校名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1600" b="1" kern="0" dirty="0">
                <a:solidFill>
                  <a:schemeClr val="tx1"/>
                </a:solidFill>
                <a:latin typeface="微軟正黑體"/>
                <a:ea typeface="微軟正黑體"/>
              </a:rPr>
              <a:t>告訴工作人員所需提領的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箱序及箱數</a:t>
            </a:r>
            <a:r>
              <a:rPr lang="zh-TW" altLang="en-US" sz="1600" b="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altLang="zh-TW" sz="1600" kern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buFont typeface="Wingdings" pitchFamily="2" charset="2"/>
              <a:buChar char="l"/>
              <a:defRPr/>
            </a:pP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提領確認無誤後，請領卷老師於紀錄表上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簽名。</a:t>
            </a: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defRPr/>
            </a:pPr>
            <a:endParaRPr lang="en-US" altLang="zh-TW" sz="16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BCD5BC-B98D-437B-B095-86A415689DFB}"/>
              </a:ext>
            </a:extLst>
          </p:cNvPr>
          <p:cNvSpPr/>
          <p:nvPr/>
        </p:nvSpPr>
        <p:spPr>
          <a:xfrm>
            <a:off x="5580063" y="3262313"/>
            <a:ext cx="3144837" cy="25717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/>
              <a:t>..</a:t>
            </a:r>
            <a:endParaRPr lang="zh-TW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BBBED27-0F1E-4F42-B51D-D1900C5C4B53}"/>
              </a:ext>
            </a:extLst>
          </p:cNvPr>
          <p:cNvCxnSpPr>
            <a:cxnSpLocks/>
          </p:cNvCxnSpPr>
          <p:nvPr/>
        </p:nvCxnSpPr>
        <p:spPr>
          <a:xfrm>
            <a:off x="8408988" y="3429000"/>
            <a:ext cx="0" cy="2144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8FD46E4-511D-4B40-A0EE-66A9B4C4AB4A}"/>
              </a:ext>
            </a:extLst>
          </p:cNvPr>
          <p:cNvSpPr txBox="1"/>
          <p:nvPr/>
        </p:nvSpPr>
        <p:spPr>
          <a:xfrm>
            <a:off x="5068888" y="5573713"/>
            <a:ext cx="3886200" cy="307975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1400" dirty="0"/>
              <a:t>香山區</a:t>
            </a:r>
            <a:r>
              <a:rPr lang="en-US" altLang="zh-TW" sz="1400" dirty="0"/>
              <a:t>=&gt;</a:t>
            </a:r>
            <a:r>
              <a:rPr lang="zh-TW" altLang="en-US" sz="1400" dirty="0"/>
              <a:t>香山國小</a:t>
            </a:r>
            <a:r>
              <a:rPr lang="en-US" altLang="zh-TW" sz="1400" dirty="0"/>
              <a:t>=&gt;</a:t>
            </a:r>
            <a:r>
              <a:rPr lang="zh-TW" altLang="en-US" sz="1400" dirty="0"/>
              <a:t>共</a:t>
            </a:r>
            <a:r>
              <a:rPr lang="en-US" altLang="zh-TW" sz="1400" dirty="0">
                <a:solidFill>
                  <a:srgbClr val="FF0000"/>
                </a:solidFill>
              </a:rPr>
              <a:t>3</a:t>
            </a:r>
            <a:r>
              <a:rPr lang="zh-TW" altLang="en-US" sz="1400" dirty="0"/>
              <a:t>箱</a:t>
            </a:r>
            <a:r>
              <a:rPr lang="en-US" altLang="zh-TW" sz="1400" dirty="0"/>
              <a:t>=&gt;</a:t>
            </a:r>
            <a:r>
              <a:rPr lang="zh-TW" altLang="en-US" sz="1400" dirty="0"/>
              <a:t> 箱號</a:t>
            </a:r>
            <a:r>
              <a:rPr lang="en-US" altLang="zh-TW" sz="1400" dirty="0"/>
              <a:t>: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079~081</a:t>
            </a:r>
            <a:endParaRPr lang="zh-TW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A2BB219D-EF58-429F-9973-D97A777315B1}"/>
              </a:ext>
            </a:extLst>
          </p:cNvPr>
          <p:cNvSpPr/>
          <p:nvPr/>
        </p:nvSpPr>
        <p:spPr>
          <a:xfrm>
            <a:off x="8724900" y="3192463"/>
            <a:ext cx="968375" cy="327025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AD4F0819-BCFE-4E85-ABB0-1AE26E201882}"/>
              </a:ext>
            </a:extLst>
          </p:cNvPr>
          <p:cNvCxnSpPr>
            <a:cxnSpLocks/>
          </p:cNvCxnSpPr>
          <p:nvPr/>
        </p:nvCxnSpPr>
        <p:spPr>
          <a:xfrm flipV="1">
            <a:off x="9490075" y="2006600"/>
            <a:ext cx="0" cy="1171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300" name="文字方塊 22">
            <a:extLst>
              <a:ext uri="{FF2B5EF4-FFF2-40B4-BE49-F238E27FC236}">
                <a16:creationId xmlns:a16="http://schemas.microsoft.com/office/drawing/2014/main" id="{3E1270C2-20C5-4D08-B962-3B2DC807D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1393825"/>
            <a:ext cx="1014413" cy="523875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1400" dirty="0"/>
              <a:t>學校代表簽名確認</a:t>
            </a:r>
          </a:p>
        </p:txBody>
      </p:sp>
      <p:sp>
        <p:nvSpPr>
          <p:cNvPr id="14" name="文本框 5">
            <a:extLst>
              <a:ext uri="{FF2B5EF4-FFF2-40B4-BE49-F238E27FC236}">
                <a16:creationId xmlns:a16="http://schemas.microsoft.com/office/drawing/2014/main" id="{91879CD4-26DF-4AFC-970D-D60AB9755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60350"/>
            <a:ext cx="283051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領卷相關說明</a:t>
            </a: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179" name="群組 30">
            <a:extLst>
              <a:ext uri="{FF2B5EF4-FFF2-40B4-BE49-F238E27FC236}">
                <a16:creationId xmlns:a16="http://schemas.microsoft.com/office/drawing/2014/main" id="{9E8BEAD8-72D8-4C1E-9D89-71D5D3ED28C6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712788"/>
            <a:ext cx="9899650" cy="90487"/>
            <a:chOff x="-2300" y="5095876"/>
            <a:chExt cx="9908300" cy="106363"/>
          </a:xfrm>
        </p:grpSpPr>
        <p:sp>
          <p:nvSpPr>
            <p:cNvPr id="7181" name="矩形 47">
              <a:extLst>
                <a:ext uri="{FF2B5EF4-FFF2-40B4-BE49-F238E27FC236}">
                  <a16:creationId xmlns:a16="http://schemas.microsoft.com/office/drawing/2014/main" id="{5C9BC84D-23AF-467C-95C0-FCC84C10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82" name="矩形 48">
              <a:extLst>
                <a:ext uri="{FF2B5EF4-FFF2-40B4-BE49-F238E27FC236}">
                  <a16:creationId xmlns:a16="http://schemas.microsoft.com/office/drawing/2014/main" id="{B1C990D0-7C70-47C4-A840-9038CE805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83" name="矩形 50">
              <a:extLst>
                <a:ext uri="{FF2B5EF4-FFF2-40B4-BE49-F238E27FC236}">
                  <a16:creationId xmlns:a16="http://schemas.microsoft.com/office/drawing/2014/main" id="{AC25CB84-5240-4F5B-8033-FA9E11503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84" name="矩形 49">
              <a:extLst>
                <a:ext uri="{FF2B5EF4-FFF2-40B4-BE49-F238E27FC236}">
                  <a16:creationId xmlns:a16="http://schemas.microsoft.com/office/drawing/2014/main" id="{BA44A554-76EB-490E-A978-8EA86CB59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pic>
        <p:nvPicPr>
          <p:cNvPr id="7180" name="圖片 2">
            <a:extLst>
              <a:ext uri="{FF2B5EF4-FFF2-40B4-BE49-F238E27FC236}">
                <a16:creationId xmlns:a16="http://schemas.microsoft.com/office/drawing/2014/main" id="{5A343FFB-29C8-4308-A8F9-89A814233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519488"/>
            <a:ext cx="42767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0">
            <a:extLst>
              <a:ext uri="{FF2B5EF4-FFF2-40B4-BE49-F238E27FC236}">
                <a16:creationId xmlns:a16="http://schemas.microsoft.com/office/drawing/2014/main" id="{D4E76215-1C64-4147-92BC-83435A242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3" y="5692775"/>
            <a:ext cx="1247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1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Picture 13" descr="C:\Users\Sales\Desktop\3.試題卷袋_5年級(藍色字)_數學_淺藍_481袋 15.jpg">
            <a:extLst>
              <a:ext uri="{FF2B5EF4-FFF2-40B4-BE49-F238E27FC236}">
                <a16:creationId xmlns:a16="http://schemas.microsoft.com/office/drawing/2014/main" id="{67EC8ECF-B3F8-47C8-8D7E-E367F389791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65825" y="1844675"/>
            <a:ext cx="2867025" cy="20272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31" name="TextBox 48">
            <a:extLst>
              <a:ext uri="{FF2B5EF4-FFF2-40B4-BE49-F238E27FC236}">
                <a16:creationId xmlns:a16="http://schemas.microsoft.com/office/drawing/2014/main" id="{E360AEA2-D8CB-464B-AE0E-14D6722BE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4652963"/>
            <a:ext cx="4105275" cy="277812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微軟正黑體"/>
                <a:ea typeface="微軟正黑體"/>
                <a:sym typeface="Arial" charset="0"/>
              </a:rPr>
              <a:t>▲</a:t>
            </a:r>
            <a:r>
              <a: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Arial" charset="0"/>
              </a:rPr>
              <a:t>外箱標示縣市鄉鎮、校名、箱內袋數及所屬學校總箱數</a:t>
            </a:r>
          </a:p>
        </p:txBody>
      </p:sp>
      <p:pic>
        <p:nvPicPr>
          <p:cNvPr id="8197" name="Picture 5" descr="S:\C 試務工作_照片檔\108_試務工作_照片檔\108_學力檢測\基隆市\五崙國小5-18拍的照片_190518_0011.jpg">
            <a:extLst>
              <a:ext uri="{FF2B5EF4-FFF2-40B4-BE49-F238E27FC236}">
                <a16:creationId xmlns:a16="http://schemas.microsoft.com/office/drawing/2014/main" id="{CA8CE776-1AA8-416E-8CDE-8CD0D8AB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420938"/>
            <a:ext cx="280193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S:\1 電腦閱卷專區\109_電腦閱卷專案_未結案\109.06.02_縣市學力檢測\109_01.標案-竹縣 台中 高雄 桃園 台南 嘉義 桃園龍潭 新竹市 雲林 屏東 基隆\109_學力檢測_(標案)樣張\06_各式外箱\17.基隆市\基隆市_施測資料箱(國小-區域)-2.jpg">
            <a:extLst>
              <a:ext uri="{FF2B5EF4-FFF2-40B4-BE49-F238E27FC236}">
                <a16:creationId xmlns:a16="http://schemas.microsoft.com/office/drawing/2014/main" id="{B0CD18A3-C672-4E41-BA81-791A4FC126BF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65825" y="4065588"/>
            <a:ext cx="2867025" cy="20272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A960EBA-AAB6-4CAA-8AB6-B99A628D20FE}"/>
              </a:ext>
            </a:extLst>
          </p:cNvPr>
          <p:cNvSpPr/>
          <p:nvPr/>
        </p:nvSpPr>
        <p:spPr>
          <a:xfrm>
            <a:off x="6066630" y="4791869"/>
            <a:ext cx="2665413" cy="1008063"/>
          </a:xfrm>
          <a:prstGeom prst="rect">
            <a:avLst/>
          </a:prstGeom>
          <a:noFill/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14D9817-1289-41A0-AC94-F4EACE89890B}"/>
              </a:ext>
            </a:extLst>
          </p:cNvPr>
          <p:cNvSpPr txBox="1"/>
          <p:nvPr/>
        </p:nvSpPr>
        <p:spPr>
          <a:xfrm>
            <a:off x="3368675" y="5445125"/>
            <a:ext cx="2305050" cy="461963"/>
          </a:xfrm>
          <a:prstGeom prst="rect">
            <a:avLst/>
          </a:prstGeom>
          <a:noFill/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確認班級數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香山國小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年級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班、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年級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班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C2BE1100-F18A-4BF1-98C2-F1B5D8577C51}"/>
              </a:ext>
            </a:extLst>
          </p:cNvPr>
          <p:cNvCxnSpPr>
            <a:stCxn id="24" idx="3"/>
            <a:endCxn id="22" idx="1"/>
          </p:cNvCxnSpPr>
          <p:nvPr/>
        </p:nvCxnSpPr>
        <p:spPr>
          <a:xfrm flipV="1">
            <a:off x="5673725" y="5295901"/>
            <a:ext cx="392905" cy="380206"/>
          </a:xfrm>
          <a:prstGeom prst="straightConnector1">
            <a:avLst/>
          </a:prstGeom>
          <a:ln w="6350"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5013D93-6A79-4893-B048-48424F1DF2F0}"/>
              </a:ext>
            </a:extLst>
          </p:cNvPr>
          <p:cNvSpPr txBox="1"/>
          <p:nvPr/>
        </p:nvSpPr>
        <p:spPr>
          <a:xfrm>
            <a:off x="560388" y="765175"/>
            <a:ext cx="8640762" cy="83026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16000" eaLnBrk="1" hangingPunct="1">
              <a:buFont typeface="Wingdings" pitchFamily="2" charset="2"/>
              <a:buChar char="l"/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請領卷老師檢視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施測資料箱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上的標示貼紙，確認學校的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班級起迄名稱及班級數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是否正確</a:t>
            </a:r>
            <a:r>
              <a: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216000" eaLnBrk="1" hangingPunct="1">
              <a:buFont typeface="Wingdings" pitchFamily="2" charset="2"/>
              <a:buChar char="l"/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如有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遺漏的班級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 請立即告訴承辦學校現場辦理補領試卷及答案卡。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defRPr/>
            </a:pP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試務承辦學校各年段</a:t>
            </a:r>
            <a:r>
              <a:rPr lang="zh-TW" altLang="en-US" sz="1600" dirty="0">
                <a:solidFill>
                  <a:schemeClr val="tx1"/>
                </a:solidFill>
                <a:latin typeface="微軟正黑體"/>
                <a:ea typeface="微軟正黑體"/>
              </a:rPr>
              <a:t>、各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考科均有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備用答案卡及試卷各</a:t>
            </a:r>
            <a:r>
              <a: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份</a:t>
            </a:r>
            <a:r>
              <a:rPr lang="en-US" altLang="zh-TW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37" name="文本框 5">
            <a:extLst>
              <a:ext uri="{FF2B5EF4-FFF2-40B4-BE49-F238E27FC236}">
                <a16:creationId xmlns:a16="http://schemas.microsoft.com/office/drawing/2014/main" id="{78B336EE-FAFA-4066-ABBD-6BF3496E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60350"/>
            <a:ext cx="369411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施測箱確認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204" name="群組 30">
            <a:extLst>
              <a:ext uri="{FF2B5EF4-FFF2-40B4-BE49-F238E27FC236}">
                <a16:creationId xmlns:a16="http://schemas.microsoft.com/office/drawing/2014/main" id="{318B9435-7D83-4A40-969D-CC2731C6A1B2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712788"/>
            <a:ext cx="9899650" cy="90487"/>
            <a:chOff x="-2300" y="5095876"/>
            <a:chExt cx="9908300" cy="106363"/>
          </a:xfrm>
        </p:grpSpPr>
        <p:sp>
          <p:nvSpPr>
            <p:cNvPr id="8205" name="矩形 47">
              <a:extLst>
                <a:ext uri="{FF2B5EF4-FFF2-40B4-BE49-F238E27FC236}">
                  <a16:creationId xmlns:a16="http://schemas.microsoft.com/office/drawing/2014/main" id="{3EFB4F77-5C93-40EE-B169-FDB89264D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06" name="矩形 48">
              <a:extLst>
                <a:ext uri="{FF2B5EF4-FFF2-40B4-BE49-F238E27FC236}">
                  <a16:creationId xmlns:a16="http://schemas.microsoft.com/office/drawing/2014/main" id="{84CE0BCD-4A37-42C0-923B-3EB04955F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07" name="矩形 50">
              <a:extLst>
                <a:ext uri="{FF2B5EF4-FFF2-40B4-BE49-F238E27FC236}">
                  <a16:creationId xmlns:a16="http://schemas.microsoft.com/office/drawing/2014/main" id="{5CDB5724-4C6B-4EA0-8854-3074DAC64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08" name="矩形 49">
              <a:extLst>
                <a:ext uri="{FF2B5EF4-FFF2-40B4-BE49-F238E27FC236}">
                  <a16:creationId xmlns:a16="http://schemas.microsoft.com/office/drawing/2014/main" id="{E85D09AC-2DBA-4DF8-85AF-6FDCB6EE3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5">
            <a:extLst>
              <a:ext uri="{FF2B5EF4-FFF2-40B4-BE49-F238E27FC236}">
                <a16:creationId xmlns:a16="http://schemas.microsoft.com/office/drawing/2014/main" id="{0A0339DC-B9CB-4731-B07D-7B15DCE6A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38150"/>
            <a:ext cx="758348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施測資料箱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內容物說明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219" name="群組 30">
            <a:extLst>
              <a:ext uri="{FF2B5EF4-FFF2-40B4-BE49-F238E27FC236}">
                <a16:creationId xmlns:a16="http://schemas.microsoft.com/office/drawing/2014/main" id="{B2546758-5F9C-4C6A-9278-ED16617DAB04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890588"/>
            <a:ext cx="9899650" cy="90487"/>
            <a:chOff x="-2300" y="5095876"/>
            <a:chExt cx="9908300" cy="106363"/>
          </a:xfrm>
        </p:grpSpPr>
        <p:sp>
          <p:nvSpPr>
            <p:cNvPr id="9231" name="矩形 47">
              <a:extLst>
                <a:ext uri="{FF2B5EF4-FFF2-40B4-BE49-F238E27FC236}">
                  <a16:creationId xmlns:a16="http://schemas.microsoft.com/office/drawing/2014/main" id="{385C223C-3E69-439F-9B4F-7FA9AF743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2" name="矩形 48">
              <a:extLst>
                <a:ext uri="{FF2B5EF4-FFF2-40B4-BE49-F238E27FC236}">
                  <a16:creationId xmlns:a16="http://schemas.microsoft.com/office/drawing/2014/main" id="{09C62CB2-C4AF-4E8B-9593-5E1F2A52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3" name="矩形 50">
              <a:extLst>
                <a:ext uri="{FF2B5EF4-FFF2-40B4-BE49-F238E27FC236}">
                  <a16:creationId xmlns:a16="http://schemas.microsoft.com/office/drawing/2014/main" id="{3E227852-D374-48A8-AE3B-0DA0C5E04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4" name="矩形 49">
              <a:extLst>
                <a:ext uri="{FF2B5EF4-FFF2-40B4-BE49-F238E27FC236}">
                  <a16:creationId xmlns:a16="http://schemas.microsoft.com/office/drawing/2014/main" id="{38CDF1E2-46F2-43A3-BA51-DD6B1C8BB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6" name="文本框 5">
            <a:extLst>
              <a:ext uri="{FF2B5EF4-FFF2-40B4-BE49-F238E27FC236}">
                <a16:creationId xmlns:a16="http://schemas.microsoft.com/office/drawing/2014/main" id="{44307DC9-A6C7-4B7C-8C6E-E00F42FD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052513"/>
            <a:ext cx="90725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eaLnBrk="1" hangingPunct="1">
              <a:buFont typeface="Wingdings" pitchFamily="2" charset="2"/>
              <a:buChar char="l"/>
              <a:defRPr/>
            </a:pP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 每校第一箱施測箱內含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學校資料袋乙袋</a:t>
            </a:r>
            <a:endParaRPr lang="en-US" altLang="zh-TW" sz="1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buFont typeface="Wingdings" pitchFamily="2" charset="2"/>
              <a:buChar char="l"/>
              <a:defRPr/>
            </a:pP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 施測箱內依</a:t>
            </a:r>
            <a:r>
              <a:rPr lang="en-US" altLang="zh-TW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年段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/>
                <a:ea typeface="微軟正黑體"/>
              </a:rPr>
              <a:t>、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考科</a:t>
            </a:r>
            <a:r>
              <a:rPr lang="zh-TW" altLang="en-US" sz="1600" b="1" kern="0" dirty="0">
                <a:solidFill>
                  <a:srgbClr val="FF0000"/>
                </a:solidFill>
                <a:latin typeface="微軟正黑體"/>
                <a:ea typeface="微軟正黑體"/>
              </a:rPr>
              <a:t>、班級</a:t>
            </a:r>
            <a:r>
              <a:rPr lang="en-US" altLang="zh-TW" sz="1600" b="1" kern="0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r>
              <a:rPr lang="zh-TW" altLang="en-US" sz="1600" kern="0" dirty="0">
                <a:latin typeface="微軟正黑體"/>
                <a:ea typeface="微軟正黑體"/>
              </a:rPr>
              <a:t>序</a:t>
            </a:r>
            <a:r>
              <a:rPr lang="zh-TW" altLang="en-US" sz="1600" kern="0" dirty="0">
                <a:latin typeface="微軟正黑體" pitchFamily="34" charset="-120"/>
                <a:ea typeface="微軟正黑體" pitchFamily="34" charset="-120"/>
              </a:rPr>
              <a:t>排放試卷袋</a:t>
            </a:r>
            <a:endParaRPr lang="en-US" altLang="zh-TW" sz="1600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21" name="TextBox 42">
            <a:extLst>
              <a:ext uri="{FF2B5EF4-FFF2-40B4-BE49-F238E27FC236}">
                <a16:creationId xmlns:a16="http://schemas.microsoft.com/office/drawing/2014/main" id="{B5BD8869-8CB2-4306-8BC8-874CD5A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5880100"/>
            <a:ext cx="44894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2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6C4566F-DB1D-4899-B8D8-7BB480E0541D}"/>
              </a:ext>
            </a:extLst>
          </p:cNvPr>
          <p:cNvCxnSpPr/>
          <p:nvPr/>
        </p:nvCxnSpPr>
        <p:spPr>
          <a:xfrm>
            <a:off x="3944938" y="3573463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AC97F33-E268-4BE6-B4D1-79D716CCF761}"/>
              </a:ext>
            </a:extLst>
          </p:cNvPr>
          <p:cNvSpPr txBox="1"/>
          <p:nvPr/>
        </p:nvSpPr>
        <p:spPr>
          <a:xfrm>
            <a:off x="6032500" y="5445125"/>
            <a:ext cx="1512888" cy="277813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年級金黃牛皮紙袋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DA3B1AD-D388-4E0C-B8AC-F307881127D0}"/>
              </a:ext>
            </a:extLst>
          </p:cNvPr>
          <p:cNvSpPr txBox="1"/>
          <p:nvPr/>
        </p:nvSpPr>
        <p:spPr>
          <a:xfrm>
            <a:off x="4521200" y="5445125"/>
            <a:ext cx="1296988" cy="277813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學校資料袋乙袋</a:t>
            </a:r>
            <a:endParaRPr lang="en-US" altLang="zh-TW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25" name="Picture 10" descr="S:\C 試務工作_照片檔\107_試務工作_照片檔\07.彰化縣\IMG_0644.JPG">
            <a:extLst>
              <a:ext uri="{FF2B5EF4-FFF2-40B4-BE49-F238E27FC236}">
                <a16:creationId xmlns:a16="http://schemas.microsoft.com/office/drawing/2014/main" id="{C0E1B9CC-2740-4647-9A8E-3586F13C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5" b="5608"/>
          <a:stretch>
            <a:fillRect/>
          </a:stretch>
        </p:blipFill>
        <p:spPr bwMode="auto">
          <a:xfrm>
            <a:off x="4592638" y="2565400"/>
            <a:ext cx="47863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A64D415-26D1-4301-AE26-5E2208D1E51E}"/>
              </a:ext>
            </a:extLst>
          </p:cNvPr>
          <p:cNvCxnSpPr/>
          <p:nvPr/>
        </p:nvCxnSpPr>
        <p:spPr>
          <a:xfrm flipH="1" flipV="1">
            <a:off x="5297488" y="4437063"/>
            <a:ext cx="15875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014BBC37-0C66-4149-B63F-8AEF537276C3}"/>
              </a:ext>
            </a:extLst>
          </p:cNvPr>
          <p:cNvCxnSpPr>
            <a:endCxn id="9225" idx="2"/>
          </p:cNvCxnSpPr>
          <p:nvPr/>
        </p:nvCxnSpPr>
        <p:spPr>
          <a:xfrm flipH="1" flipV="1">
            <a:off x="6986588" y="4652963"/>
            <a:ext cx="53975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228" name="Picture 14" descr="Z:\E 照片區\01.試務工作\2016(105年度)\學力檢測\彰化縣_花壇國小\S__31309865.jpg">
            <a:extLst>
              <a:ext uri="{FF2B5EF4-FFF2-40B4-BE49-F238E27FC236}">
                <a16:creationId xmlns:a16="http://schemas.microsoft.com/office/drawing/2014/main" id="{3621A438-7BAC-4137-A301-A798E6EC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/>
          <a:stretch>
            <a:fillRect/>
          </a:stretch>
        </p:blipFill>
        <p:spPr bwMode="auto">
          <a:xfrm>
            <a:off x="992188" y="2349500"/>
            <a:ext cx="28797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A5A83EF4-4C32-4629-B25A-C7AF1C39E82B}"/>
              </a:ext>
            </a:extLst>
          </p:cNvPr>
          <p:cNvCxnSpPr/>
          <p:nvPr/>
        </p:nvCxnSpPr>
        <p:spPr>
          <a:xfrm flipV="1">
            <a:off x="8337550" y="4652963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B2786B7-56A4-4260-A117-8360175C1652}"/>
              </a:ext>
            </a:extLst>
          </p:cNvPr>
          <p:cNvSpPr txBox="1"/>
          <p:nvPr/>
        </p:nvSpPr>
        <p:spPr>
          <a:xfrm>
            <a:off x="7761288" y="5445125"/>
            <a:ext cx="1512887" cy="277813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年級赤牛皮紙袋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0">
            <a:extLst>
              <a:ext uri="{FF2B5EF4-FFF2-40B4-BE49-F238E27FC236}">
                <a16:creationId xmlns:a16="http://schemas.microsoft.com/office/drawing/2014/main" id="{BC669A39-4721-4B04-92C3-E9D4079E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3" y="5589588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1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本框 5">
            <a:extLst>
              <a:ext uri="{FF2B5EF4-FFF2-40B4-BE49-F238E27FC236}">
                <a16:creationId xmlns:a16="http://schemas.microsoft.com/office/drawing/2014/main" id="{3B8D1D6F-0D84-4F7D-8570-7664CA6A1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38150"/>
            <a:ext cx="758348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學校資料袋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內容物說明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244" name="群組 30">
            <a:extLst>
              <a:ext uri="{FF2B5EF4-FFF2-40B4-BE49-F238E27FC236}">
                <a16:creationId xmlns:a16="http://schemas.microsoft.com/office/drawing/2014/main" id="{AA4AACF6-F184-40B8-9FE0-EC8008030FDD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890588"/>
            <a:ext cx="9899650" cy="90487"/>
            <a:chOff x="-2300" y="5095876"/>
            <a:chExt cx="9908300" cy="106363"/>
          </a:xfrm>
        </p:grpSpPr>
        <p:sp>
          <p:nvSpPr>
            <p:cNvPr id="10256" name="矩形 47">
              <a:extLst>
                <a:ext uri="{FF2B5EF4-FFF2-40B4-BE49-F238E27FC236}">
                  <a16:creationId xmlns:a16="http://schemas.microsoft.com/office/drawing/2014/main" id="{DEFA6EF5-8C59-41E0-AEB1-5D05D0DA2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0257" name="矩形 48">
              <a:extLst>
                <a:ext uri="{FF2B5EF4-FFF2-40B4-BE49-F238E27FC236}">
                  <a16:creationId xmlns:a16="http://schemas.microsoft.com/office/drawing/2014/main" id="{EA2307ED-FB4C-4202-87C5-7E69154B2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0258" name="矩形 50">
              <a:extLst>
                <a:ext uri="{FF2B5EF4-FFF2-40B4-BE49-F238E27FC236}">
                  <a16:creationId xmlns:a16="http://schemas.microsoft.com/office/drawing/2014/main" id="{AA506CE7-2FD7-45BD-AA71-6B6F5CB55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0259" name="矩形 49">
              <a:extLst>
                <a:ext uri="{FF2B5EF4-FFF2-40B4-BE49-F238E27FC236}">
                  <a16:creationId xmlns:a16="http://schemas.microsoft.com/office/drawing/2014/main" id="{EE6CB158-46B7-43BE-9378-E6BC9030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0245" name="文本框 5">
            <a:extLst>
              <a:ext uri="{FF2B5EF4-FFF2-40B4-BE49-F238E27FC236}">
                <a16:creationId xmlns:a16="http://schemas.microsoft.com/office/drawing/2014/main" id="{4A63ED85-19B9-44E1-AE4A-02A7B954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052513"/>
            <a:ext cx="90725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 內含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教務處備用英語光碟乙份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彌封條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回收答案卡袋時彌封施測箱使用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0246" name="TextBox 42">
            <a:extLst>
              <a:ext uri="{FF2B5EF4-FFF2-40B4-BE49-F238E27FC236}">
                <a16:creationId xmlns:a16="http://schemas.microsoft.com/office/drawing/2014/main" id="{DE20C05D-D87D-4A03-880B-6E43A212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5880100"/>
            <a:ext cx="44894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2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26">
            <a:extLst>
              <a:ext uri="{FF2B5EF4-FFF2-40B4-BE49-F238E27FC236}">
                <a16:creationId xmlns:a16="http://schemas.microsoft.com/office/drawing/2014/main" id="{FDC1A988-5644-45AA-A913-FAFA39F39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5949950"/>
            <a:ext cx="4103687" cy="358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zh-TW" altLang="en-US" sz="12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▲每校學校資料袋乙袋</a:t>
            </a:r>
            <a:r>
              <a:rPr lang="en-US" altLang="zh-TW" sz="12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2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均置放於第一箱施測箱最上端</a:t>
            </a:r>
            <a:endParaRPr lang="en-US" altLang="zh-TW" sz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5" name="Picture 2" descr="C:\Users\Sales\Desktop\學校資料袋_5年級(藍色字)_新竹市.jpg">
            <a:extLst>
              <a:ext uri="{FF2B5EF4-FFF2-40B4-BE49-F238E27FC236}">
                <a16:creationId xmlns:a16="http://schemas.microsoft.com/office/drawing/2014/main" id="{9B4105B1-4BFD-46ED-91AB-37094A57F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90963" y="2955925"/>
            <a:ext cx="1804987" cy="1323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2" descr="Z:\1 電腦閱卷專案區\105_電腦閱卷專案_未結案\105.05.26_縣市學力檢測\105.05.26.01_屏東縣東新國中-2016(國中段)學力檢測\13試務工作_簡易說明檔\樣張\縣市學力檢測2016年02.彌封貼條.jpg">
            <a:extLst>
              <a:ext uri="{FF2B5EF4-FFF2-40B4-BE49-F238E27FC236}">
                <a16:creationId xmlns:a16="http://schemas.microsoft.com/office/drawing/2014/main" id="{F3B15542-A4D3-49B5-9763-61210D7CE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3088" y="2349500"/>
            <a:ext cx="46037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250" name="群組 13">
            <a:extLst>
              <a:ext uri="{FF2B5EF4-FFF2-40B4-BE49-F238E27FC236}">
                <a16:creationId xmlns:a16="http://schemas.microsoft.com/office/drawing/2014/main" id="{BB8917F8-BDB4-411E-9F85-F49DD50CB482}"/>
              </a:ext>
            </a:extLst>
          </p:cNvPr>
          <p:cNvGrpSpPr>
            <a:grpSpLocks/>
          </p:cNvGrpSpPr>
          <p:nvPr/>
        </p:nvGrpSpPr>
        <p:grpSpPr bwMode="auto">
          <a:xfrm>
            <a:off x="1136650" y="1906588"/>
            <a:ext cx="2160588" cy="3070225"/>
            <a:chOff x="925513" y="2003425"/>
            <a:chExt cx="2015643" cy="2861686"/>
          </a:xfrm>
        </p:grpSpPr>
        <p:pic>
          <p:nvPicPr>
            <p:cNvPr id="39" name="Picture 17" descr="C:\Documents and Settings\Kelvin\桌面\2012-印製範本\赤牛皮紙袋(大).jpg">
              <a:extLst>
                <a:ext uri="{FF2B5EF4-FFF2-40B4-BE49-F238E27FC236}">
                  <a16:creationId xmlns:a16="http://schemas.microsoft.com/office/drawing/2014/main" id="{2756BD35-860F-48DF-B45D-63009B70408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925513" y="2003425"/>
              <a:ext cx="2015643" cy="28616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55" name="Picture 6" descr="C:\Users\Sales\Desktop\完成套印檔_學校資料袋_雲林縣(國小) 1.jpg">
              <a:extLst>
                <a:ext uri="{FF2B5EF4-FFF2-40B4-BE49-F238E27FC236}">
                  <a16:creationId xmlns:a16="http://schemas.microsoft.com/office/drawing/2014/main" id="{134F1425-001E-4F7A-BEA0-68B0EC65F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191" y="3109699"/>
              <a:ext cx="998439" cy="73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3" descr="S:\1 電腦閱卷專區\108_電腦閱卷專案_未結案\108.05.21_108年縣市學力檢測\108_01.標案-東光 大華 溪口\108_學力檢測_(標案)樣張\04_聽力光碟封面\00光碟封面_108年-5.gif">
            <a:extLst>
              <a:ext uri="{FF2B5EF4-FFF2-40B4-BE49-F238E27FC236}">
                <a16:creationId xmlns:a16="http://schemas.microsoft.com/office/drawing/2014/main" id="{8536B107-3D56-410D-BA4D-9EC6E0097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608763" y="2997200"/>
            <a:ext cx="1295400" cy="1295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下箭头 66">
            <a:extLst>
              <a:ext uri="{FF2B5EF4-FFF2-40B4-BE49-F238E27FC236}">
                <a16:creationId xmlns:a16="http://schemas.microsoft.com/office/drawing/2014/main" id="{1CA61774-BC5C-47EC-B34B-00AC84FF4754}"/>
              </a:ext>
            </a:extLst>
          </p:cNvPr>
          <p:cNvSpPr/>
          <p:nvPr/>
        </p:nvSpPr>
        <p:spPr>
          <a:xfrm rot="16200000">
            <a:off x="5999957" y="3390106"/>
            <a:ext cx="431800" cy="509587"/>
          </a:xfrm>
          <a:prstGeom prst="downArrow">
            <a:avLst/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</p:spPr>
        <p:txBody>
          <a:bodyPr lIns="68504" tIns="34253" rIns="68504" bIns="342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7C8F605-B51E-45FC-BECD-668F02D74239}"/>
              </a:ext>
            </a:extLst>
          </p:cNvPr>
          <p:cNvCxnSpPr>
            <a:endCxn id="35" idx="1"/>
          </p:cNvCxnSpPr>
          <p:nvPr/>
        </p:nvCxnSpPr>
        <p:spPr>
          <a:xfrm flipV="1">
            <a:off x="2792413" y="3617913"/>
            <a:ext cx="1098550" cy="269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5">
            <a:extLst>
              <a:ext uri="{FF2B5EF4-FFF2-40B4-BE49-F238E27FC236}">
                <a16:creationId xmlns:a16="http://schemas.microsoft.com/office/drawing/2014/main" id="{89A77107-6886-4314-8481-1AEB1181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95275"/>
            <a:ext cx="31194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試卷袋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內容物說明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267" name="群組 30">
            <a:extLst>
              <a:ext uri="{FF2B5EF4-FFF2-40B4-BE49-F238E27FC236}">
                <a16:creationId xmlns:a16="http://schemas.microsoft.com/office/drawing/2014/main" id="{717D7506-5880-4D50-A4B0-B7530A451F13}"/>
              </a:ext>
            </a:extLst>
          </p:cNvPr>
          <p:cNvGrpSpPr>
            <a:grpSpLocks/>
          </p:cNvGrpSpPr>
          <p:nvPr/>
        </p:nvGrpSpPr>
        <p:grpSpPr bwMode="auto">
          <a:xfrm>
            <a:off x="22225" y="765175"/>
            <a:ext cx="9899650" cy="90488"/>
            <a:chOff x="-2300" y="5095876"/>
            <a:chExt cx="9908300" cy="106363"/>
          </a:xfrm>
        </p:grpSpPr>
        <p:sp>
          <p:nvSpPr>
            <p:cNvPr id="11285" name="矩形 47">
              <a:extLst>
                <a:ext uri="{FF2B5EF4-FFF2-40B4-BE49-F238E27FC236}">
                  <a16:creationId xmlns:a16="http://schemas.microsoft.com/office/drawing/2014/main" id="{C9978535-991D-45FA-BBF8-1552B18F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1286" name="矩形 48">
              <a:extLst>
                <a:ext uri="{FF2B5EF4-FFF2-40B4-BE49-F238E27FC236}">
                  <a16:creationId xmlns:a16="http://schemas.microsoft.com/office/drawing/2014/main" id="{9A76197D-EB9E-426E-8DA1-3DD2799C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1287" name="矩形 50">
              <a:extLst>
                <a:ext uri="{FF2B5EF4-FFF2-40B4-BE49-F238E27FC236}">
                  <a16:creationId xmlns:a16="http://schemas.microsoft.com/office/drawing/2014/main" id="{977DAD52-6392-4535-9E25-03A86C180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1288" name="矩形 49">
              <a:extLst>
                <a:ext uri="{FF2B5EF4-FFF2-40B4-BE49-F238E27FC236}">
                  <a16:creationId xmlns:a16="http://schemas.microsoft.com/office/drawing/2014/main" id="{8471238D-89EA-4B15-909A-F2D10650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pic>
        <p:nvPicPr>
          <p:cNvPr id="41" name="Picture 5" descr="C:\文輝\答案卡圖稿(AI)\01_各類大型考試\07_教研院-協助縣市學力檢測\2017年\封面點\A4\國教院_XX_頁面_01.jpg">
            <a:extLst>
              <a:ext uri="{FF2B5EF4-FFF2-40B4-BE49-F238E27FC236}">
                <a16:creationId xmlns:a16="http://schemas.microsoft.com/office/drawing/2014/main" id="{0777DCFF-9F26-4AEE-9FCA-0FBB4297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95813" y="2060575"/>
            <a:ext cx="2157412" cy="30511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269" name="群組 15">
            <a:extLst>
              <a:ext uri="{FF2B5EF4-FFF2-40B4-BE49-F238E27FC236}">
                <a16:creationId xmlns:a16="http://schemas.microsoft.com/office/drawing/2014/main" id="{CE20E348-8A04-4521-BA95-6252F1499184}"/>
              </a:ext>
            </a:extLst>
          </p:cNvPr>
          <p:cNvGrpSpPr>
            <a:grpSpLocks/>
          </p:cNvGrpSpPr>
          <p:nvPr/>
        </p:nvGrpSpPr>
        <p:grpSpPr bwMode="auto">
          <a:xfrm>
            <a:off x="7473950" y="2060575"/>
            <a:ext cx="1874838" cy="2592388"/>
            <a:chOff x="1835696" y="2276872"/>
            <a:chExt cx="2091295" cy="2952000"/>
          </a:xfrm>
        </p:grpSpPr>
        <p:pic>
          <p:nvPicPr>
            <p:cNvPr id="11283" name="Picture 13" descr="C:\Users\Sales\Desktop\卉妮_資料夾\公司\名科_1-2.不常用表單(不須每次copy)\B_2.各式_紙袋及紙箱圖稿\01.牛皮紙袋\赤牛皮拷貝.jpg">
              <a:extLst>
                <a:ext uri="{FF2B5EF4-FFF2-40B4-BE49-F238E27FC236}">
                  <a16:creationId xmlns:a16="http://schemas.microsoft.com/office/drawing/2014/main" id="{457DE086-4974-42BB-924F-ECB5BDC31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276872"/>
              <a:ext cx="2091295" cy="29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12" descr="C:\Users\Sales\Desktop\1.答案卡袋_5年級(紅色字)_國語文_淺黃_481袋 44.jpg">
              <a:extLst>
                <a:ext uri="{FF2B5EF4-FFF2-40B4-BE49-F238E27FC236}">
                  <a16:creationId xmlns:a16="http://schemas.microsoft.com/office/drawing/2014/main" id="{CBC63C55-1DEE-448A-8032-1820F199E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499" y="2836766"/>
              <a:ext cx="1542815" cy="222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下箭头 66">
            <a:extLst>
              <a:ext uri="{FF2B5EF4-FFF2-40B4-BE49-F238E27FC236}">
                <a16:creationId xmlns:a16="http://schemas.microsoft.com/office/drawing/2014/main" id="{A08214EE-9672-44E5-A607-9D94FE84ACFC}"/>
              </a:ext>
            </a:extLst>
          </p:cNvPr>
          <p:cNvSpPr/>
          <p:nvPr/>
        </p:nvSpPr>
        <p:spPr>
          <a:xfrm rot="16200000">
            <a:off x="3977482" y="3463131"/>
            <a:ext cx="431800" cy="509587"/>
          </a:xfrm>
          <a:prstGeom prst="downArrow">
            <a:avLst/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</p:spPr>
        <p:txBody>
          <a:bodyPr lIns="68504" tIns="34253" rIns="68504" bIns="342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10">
            <a:extLst>
              <a:ext uri="{FF2B5EF4-FFF2-40B4-BE49-F238E27FC236}">
                <a16:creationId xmlns:a16="http://schemas.microsoft.com/office/drawing/2014/main" id="{F7589A2D-ADA1-40B5-87C0-293577BC22D6}"/>
              </a:ext>
            </a:extLst>
          </p:cNvPr>
          <p:cNvGrpSpPr>
            <a:grpSpLocks noChangeAspect="1"/>
          </p:cNvGrpSpPr>
          <p:nvPr/>
        </p:nvGrpSpPr>
        <p:grpSpPr>
          <a:xfrm>
            <a:off x="389159" y="1772816"/>
            <a:ext cx="1899545" cy="2700000"/>
            <a:chOff x="419100" y="2987675"/>
            <a:chExt cx="2221200" cy="31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" name="Picture 17" descr="C:\Documents and Settings\Kelvin\桌面\2012-印製範本\赤牛皮紙袋(大).jpg">
              <a:extLst>
                <a:ext uri="{FF2B5EF4-FFF2-40B4-BE49-F238E27FC236}">
                  <a16:creationId xmlns:a16="http://schemas.microsoft.com/office/drawing/2014/main" id="{5DE18D15-10AF-401E-B488-2BE14F8B60A2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" y="2987675"/>
              <a:ext cx="2221200" cy="31572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1" descr="S:\1 電腦閱卷專區\108_電腦閱卷專案_未結案\108.05.21_108年縣市學力檢測\108_01.標案-東光 大華 溪口\108_學力檢測_(標案)樣張\05_各式資料袋\嘉義縣\試題卷袋\1.試題卷袋_5年級(藍色字)_英語文_粉紅_樣張.jpg">
              <a:extLst>
                <a:ext uri="{FF2B5EF4-FFF2-40B4-BE49-F238E27FC236}">
                  <a16:creationId xmlns:a16="http://schemas.microsoft.com/office/drawing/2014/main" id="{A6E8FBD9-F8E7-4F5B-A9AF-AF396BFC9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882359" y="4090995"/>
              <a:ext cx="1243855" cy="96068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</p:grpSp>
      <p:grpSp>
        <p:nvGrpSpPr>
          <p:cNvPr id="5" name="群組 10">
            <a:extLst>
              <a:ext uri="{FF2B5EF4-FFF2-40B4-BE49-F238E27FC236}">
                <a16:creationId xmlns:a16="http://schemas.microsoft.com/office/drawing/2014/main" id="{1917C506-0091-4DA3-9225-95EBF28C80F9}"/>
              </a:ext>
            </a:extLst>
          </p:cNvPr>
          <p:cNvGrpSpPr>
            <a:grpSpLocks noChangeAspect="1"/>
          </p:cNvGrpSpPr>
          <p:nvPr/>
        </p:nvGrpSpPr>
        <p:grpSpPr>
          <a:xfrm>
            <a:off x="1064568" y="1988840"/>
            <a:ext cx="1899545" cy="2700000"/>
            <a:chOff x="419100" y="2987675"/>
            <a:chExt cx="2221200" cy="31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Picture 17" descr="C:\Documents and Settings\Kelvin\桌面\2012-印製範本\赤牛皮紙袋(大).jpg">
              <a:extLst>
                <a:ext uri="{FF2B5EF4-FFF2-40B4-BE49-F238E27FC236}">
                  <a16:creationId xmlns:a16="http://schemas.microsoft.com/office/drawing/2014/main" id="{626DC47B-D414-450B-BAE8-D347825D385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" y="2987675"/>
              <a:ext cx="2221200" cy="31572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21" descr="S:\1 電腦閱卷專區\108_電腦閱卷專案_未結案\108.05.21_108年縣市學力檢測\108_01.標案-東光 大華 溪口\108_學力檢測_(標案)樣張\05_各式資料袋\嘉義縣\試題卷袋\1.試題卷袋_5年級(藍色字)_英語文_粉紅_樣張.jpg">
              <a:extLst>
                <a:ext uri="{FF2B5EF4-FFF2-40B4-BE49-F238E27FC236}">
                  <a16:creationId xmlns:a16="http://schemas.microsoft.com/office/drawing/2014/main" id="{58EDDAD2-34D1-4DAB-9E80-0BC87AB0E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896133" y="4100494"/>
              <a:ext cx="1216308" cy="94168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</p:grpSp>
      <p:grpSp>
        <p:nvGrpSpPr>
          <p:cNvPr id="6" name="群組 10">
            <a:extLst>
              <a:ext uri="{FF2B5EF4-FFF2-40B4-BE49-F238E27FC236}">
                <a16:creationId xmlns:a16="http://schemas.microsoft.com/office/drawing/2014/main" id="{7F23C6EB-E5B8-470F-A5C6-38B2703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1784648" y="2169160"/>
            <a:ext cx="1899545" cy="2700000"/>
            <a:chOff x="419100" y="3030126"/>
            <a:chExt cx="2221200" cy="31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5" name="Picture 17" descr="C:\Documents and Settings\Kelvin\桌面\2012-印製範本\赤牛皮紙袋(大).jpg">
              <a:extLst>
                <a:ext uri="{FF2B5EF4-FFF2-40B4-BE49-F238E27FC236}">
                  <a16:creationId xmlns:a16="http://schemas.microsoft.com/office/drawing/2014/main" id="{FAF772AA-1E41-4E62-9D07-8BCCCF0C3CDF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" y="3030126"/>
              <a:ext cx="2221200" cy="31572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21" descr="S:\1 電腦閱卷專區\108_電腦閱卷專案_未結案\108.05.21_108年縣市學力檢測\108_01.標案-東光 大華 溪口\108_學力檢測_(標案)樣張\05_各式資料袋\嘉義縣\試題卷袋\1.試題卷袋_5年級(藍色字)_英語文_粉紅_樣張.jpg">
              <a:extLst>
                <a:ext uri="{FF2B5EF4-FFF2-40B4-BE49-F238E27FC236}">
                  <a16:creationId xmlns:a16="http://schemas.microsoft.com/office/drawing/2014/main" id="{B169531A-2819-4BD0-91C3-741E3E263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883539" y="4090082"/>
              <a:ext cx="1241497" cy="96251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</p:grpSp>
      <p:sp>
        <p:nvSpPr>
          <p:cNvPr id="11274" name="TextBox 42">
            <a:extLst>
              <a:ext uri="{FF2B5EF4-FFF2-40B4-BE49-F238E27FC236}">
                <a16:creationId xmlns:a16="http://schemas.microsoft.com/office/drawing/2014/main" id="{E1ACBF0A-0AD1-4C38-93D4-49A0005E2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1484313"/>
            <a:ext cx="23050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1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" name="Picture 13" descr="C:\Users\Sales\Desktop\3.試題卷袋_5年級(藍色字)_數學_淺藍_481袋 15.jpg">
            <a:extLst>
              <a:ext uri="{FF2B5EF4-FFF2-40B4-BE49-F238E27FC236}">
                <a16:creationId xmlns:a16="http://schemas.microsoft.com/office/drawing/2014/main" id="{5F135A5A-B6B3-451B-AF68-470721FA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163" y="4943475"/>
            <a:ext cx="2243137" cy="17399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A60E64F7-AE3B-48AF-AD15-CD8F8023D1FF}"/>
              </a:ext>
            </a:extLst>
          </p:cNvPr>
          <p:cNvCxnSpPr/>
          <p:nvPr/>
        </p:nvCxnSpPr>
        <p:spPr>
          <a:xfrm>
            <a:off x="2649538" y="3933825"/>
            <a:ext cx="0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S:\1 電腦閱卷專區\108_電腦閱卷專案_未結案\108.05.21_108年縣市學力檢測\108_01.標案-東光 大華 溪口\108_學力檢測_(標案)樣張\04_聽力光碟封面\00光碟封面_108年-4.gif">
            <a:extLst>
              <a:ext uri="{FF2B5EF4-FFF2-40B4-BE49-F238E27FC236}">
                <a16:creationId xmlns:a16="http://schemas.microsoft.com/office/drawing/2014/main" id="{578B9B52-0519-4386-9348-99D7EBF1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616825" y="4941888"/>
            <a:ext cx="1439863" cy="14398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5" descr="C:\文輝\答案卡圖稿(AI)\01_各類大型考試\07_教研院-協助縣市學力檢測\2017年\封面點\A4\國教院_XX_頁面_01.jpg">
            <a:extLst>
              <a:ext uri="{FF2B5EF4-FFF2-40B4-BE49-F238E27FC236}">
                <a16:creationId xmlns:a16="http://schemas.microsoft.com/office/drawing/2014/main" id="{091ECFDA-90DF-4B05-B813-07F9E805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8213" y="2212975"/>
            <a:ext cx="2157412" cy="30511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5" descr="C:\文輝\答案卡圖稿(AI)\01_各類大型考試\07_教研院-協助縣市學力檢測\2017年\封面點\A4\國教院_XX_頁面_01.jpg">
            <a:extLst>
              <a:ext uri="{FF2B5EF4-FFF2-40B4-BE49-F238E27FC236}">
                <a16:creationId xmlns:a16="http://schemas.microsoft.com/office/drawing/2014/main" id="{98E8EF98-E071-4E6B-ADFF-8DA83E786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00613" y="2365375"/>
            <a:ext cx="2157412" cy="30511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1E047938-27CE-4A0C-9134-41A319C843DA}"/>
              </a:ext>
            </a:extLst>
          </p:cNvPr>
          <p:cNvSpPr txBox="1"/>
          <p:nvPr/>
        </p:nvSpPr>
        <p:spPr bwMode="auto">
          <a:xfrm>
            <a:off x="7113588" y="3500438"/>
            <a:ext cx="217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endParaRPr kumimoji="0" lang="zh-TW" altLang="en-US" b="1" kern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26">
            <a:extLst>
              <a:ext uri="{FF2B5EF4-FFF2-40B4-BE49-F238E27FC236}">
                <a16:creationId xmlns:a16="http://schemas.microsoft.com/office/drawing/2014/main" id="{AC0B37B9-9FC0-4EEA-BE08-43960FF7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6499225"/>
            <a:ext cx="1439863" cy="358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zh-TW" altLang="en-US" sz="12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▲英語科試卷袋內</a:t>
            </a:r>
            <a:endParaRPr lang="en-US" altLang="zh-TW" sz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文本框 5">
            <a:extLst>
              <a:ext uri="{FF2B5EF4-FFF2-40B4-BE49-F238E27FC236}">
                <a16:creationId xmlns:a16="http://schemas.microsoft.com/office/drawing/2014/main" id="{C4635DA0-B114-4EDD-B577-A68DB3F8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836613"/>
            <a:ext cx="72723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每班每科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袋，內含</a:t>
            </a:r>
            <a:r>
              <a:rPr kumimoji="0"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學生試題本</a:t>
            </a:r>
            <a:r>
              <a:rPr kumimoji="0"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+2</a:t>
            </a:r>
            <a:r>
              <a:rPr kumimoji="0"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份班級備用題本</a:t>
            </a:r>
            <a:r>
              <a:rPr kumimoji="0"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kumimoji="0"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答案卡袋</a:t>
            </a:r>
            <a:endParaRPr kumimoji="0"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5 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年級英語科試卷袋內含</a:t>
            </a:r>
            <a:r>
              <a:rPr kumimoji="0"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聽力光碟</a:t>
            </a:r>
            <a:endParaRPr kumimoji="0"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標示貼紙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國語文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黃色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，數學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藍色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，英語文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b="1" dirty="0">
                <a:solidFill>
                  <a:srgbClr val="FF66FF"/>
                </a:solidFill>
                <a:latin typeface="微軟正黑體" pitchFamily="34" charset="-120"/>
                <a:ea typeface="微軟正黑體" pitchFamily="34" charset="-120"/>
              </a:rPr>
              <a:t>粉紅色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CN" altLang="en-US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defRPr/>
            </a:pP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5">
            <a:extLst>
              <a:ext uri="{FF2B5EF4-FFF2-40B4-BE49-F238E27FC236}">
                <a16:creationId xmlns:a16="http://schemas.microsoft.com/office/drawing/2014/main" id="{0F3E9957-639B-4882-B379-827C4BAF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88913"/>
            <a:ext cx="31194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答案卡袋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內容物說明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291" name="群組 30">
            <a:extLst>
              <a:ext uri="{FF2B5EF4-FFF2-40B4-BE49-F238E27FC236}">
                <a16:creationId xmlns:a16="http://schemas.microsoft.com/office/drawing/2014/main" id="{0F7AD2DA-C158-4274-BD25-0DFC90E5DDBD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620713"/>
            <a:ext cx="9899650" cy="90487"/>
            <a:chOff x="-2300" y="5095876"/>
            <a:chExt cx="9908300" cy="106363"/>
          </a:xfrm>
        </p:grpSpPr>
        <p:sp>
          <p:nvSpPr>
            <p:cNvPr id="12304" name="矩形 47">
              <a:extLst>
                <a:ext uri="{FF2B5EF4-FFF2-40B4-BE49-F238E27FC236}">
                  <a16:creationId xmlns:a16="http://schemas.microsoft.com/office/drawing/2014/main" id="{3185D161-D2E8-4A14-9A7A-082D3A0D0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2305" name="矩形 48">
              <a:extLst>
                <a:ext uri="{FF2B5EF4-FFF2-40B4-BE49-F238E27FC236}">
                  <a16:creationId xmlns:a16="http://schemas.microsoft.com/office/drawing/2014/main" id="{076CE629-258E-4253-9B6B-E059FCEB4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2306" name="矩形 50">
              <a:extLst>
                <a:ext uri="{FF2B5EF4-FFF2-40B4-BE49-F238E27FC236}">
                  <a16:creationId xmlns:a16="http://schemas.microsoft.com/office/drawing/2014/main" id="{FE0394F0-E024-43EA-9697-A7CEF9A2B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2307" name="矩形 49">
              <a:extLst>
                <a:ext uri="{FF2B5EF4-FFF2-40B4-BE49-F238E27FC236}">
                  <a16:creationId xmlns:a16="http://schemas.microsoft.com/office/drawing/2014/main" id="{4F4A4989-901D-484D-8C3A-BA683CC8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pic>
        <p:nvPicPr>
          <p:cNvPr id="33" name="Picture 16" descr="C:\Users\Sales\Desktop\1.答案卡袋_5年級(紅色字)_國語文_淺黃_481袋 44.jpg">
            <a:extLst>
              <a:ext uri="{FF2B5EF4-FFF2-40B4-BE49-F238E27FC236}">
                <a16:creationId xmlns:a16="http://schemas.microsoft.com/office/drawing/2014/main" id="{95BAEC90-CF9B-4ADA-933A-F46391E68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9900" y="1703388"/>
            <a:ext cx="1762125" cy="24876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15" descr="C:\文輝\答案卡圖稿(AI)\01_各類大型考試\07_教研院-協助縣市學力檢測\2018年\七年級_數學.JPG">
            <a:extLst>
              <a:ext uri="{FF2B5EF4-FFF2-40B4-BE49-F238E27FC236}">
                <a16:creationId xmlns:a16="http://schemas.microsoft.com/office/drawing/2014/main" id="{86018A59-90EE-4239-B9C3-B11296BF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89850" y="1700213"/>
            <a:ext cx="1889125" cy="25193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15" descr="C:\文輝\答案卡圖稿(AI)\01_各類大型考試\07_教研院-協助縣市學力檢測\2018年\七年級_數學.JPG">
            <a:extLst>
              <a:ext uri="{FF2B5EF4-FFF2-40B4-BE49-F238E27FC236}">
                <a16:creationId xmlns:a16="http://schemas.microsoft.com/office/drawing/2014/main" id="{E22394AF-83D6-4B3B-9A51-1B997527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37325" y="2565400"/>
            <a:ext cx="1889125" cy="2517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295" name="群組 20">
            <a:extLst>
              <a:ext uri="{FF2B5EF4-FFF2-40B4-BE49-F238E27FC236}">
                <a16:creationId xmlns:a16="http://schemas.microsoft.com/office/drawing/2014/main" id="{245CCFCA-087A-48C7-BE93-713F527F4D71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2062163"/>
            <a:ext cx="2090738" cy="2951162"/>
            <a:chOff x="1691680" y="1772816"/>
            <a:chExt cx="2091295" cy="2952000"/>
          </a:xfrm>
        </p:grpSpPr>
        <p:pic>
          <p:nvPicPr>
            <p:cNvPr id="12302" name="Picture 17" descr="C:\Users\Sales\Desktop\卉妮_資料夾\公司\名科_1-2.不常用表單(不須每次copy)\B_2.各式_紙袋及紙箱圖稿\01.牛皮紙袋\赤牛皮拷貝.jpg">
              <a:extLst>
                <a:ext uri="{FF2B5EF4-FFF2-40B4-BE49-F238E27FC236}">
                  <a16:creationId xmlns:a16="http://schemas.microsoft.com/office/drawing/2014/main" id="{3E5749C2-1444-4D5F-BC2D-3A592BE28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772816"/>
              <a:ext cx="2091295" cy="29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5" descr="C:\Users\Sales\Desktop\3.答案卡袋_5年級(紅色字)_數學_淺藍_481袋 44.jpg">
              <a:extLst>
                <a:ext uri="{FF2B5EF4-FFF2-40B4-BE49-F238E27FC236}">
                  <a16:creationId xmlns:a16="http://schemas.microsoft.com/office/drawing/2014/main" id="{6E3487D2-65D2-4314-8E93-B023B70E2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307" y="2384237"/>
              <a:ext cx="1479362" cy="208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15" descr="C:\Users\Sales\Desktop\3.答案卡袋_5年級(紅色字)_數學_淺藍_481袋 44.jpg">
            <a:extLst>
              <a:ext uri="{FF2B5EF4-FFF2-40B4-BE49-F238E27FC236}">
                <a16:creationId xmlns:a16="http://schemas.microsoft.com/office/drawing/2014/main" id="{7F42DCA9-6B6F-4901-81EA-B6D9DFE1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400822" y="2661932"/>
            <a:ext cx="1765300" cy="24971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下箭头 66">
            <a:extLst>
              <a:ext uri="{FF2B5EF4-FFF2-40B4-BE49-F238E27FC236}">
                <a16:creationId xmlns:a16="http://schemas.microsoft.com/office/drawing/2014/main" id="{659085A6-49E1-479F-A77C-E754CD9E31E1}"/>
              </a:ext>
            </a:extLst>
          </p:cNvPr>
          <p:cNvSpPr/>
          <p:nvPr/>
        </p:nvSpPr>
        <p:spPr>
          <a:xfrm rot="16200000">
            <a:off x="5712619" y="3174206"/>
            <a:ext cx="431800" cy="509588"/>
          </a:xfrm>
          <a:prstGeom prst="downArrow">
            <a:avLst/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</p:spPr>
        <p:txBody>
          <a:bodyPr lIns="68504" tIns="34253" rIns="68504" bIns="342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5719B44C-2D95-43D2-875F-8DC15E4E20C0}"/>
              </a:ext>
            </a:extLst>
          </p:cNvPr>
          <p:cNvCxnSpPr/>
          <p:nvPr/>
        </p:nvCxnSpPr>
        <p:spPr>
          <a:xfrm>
            <a:off x="2649538" y="3933825"/>
            <a:ext cx="5746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5">
            <a:extLst>
              <a:ext uri="{FF2B5EF4-FFF2-40B4-BE49-F238E27FC236}">
                <a16:creationId xmlns:a16="http://schemas.microsoft.com/office/drawing/2014/main" id="{D5FF9621-2B20-4D46-ADFF-2BEE23558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765175"/>
            <a:ext cx="86407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每班每科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袋，內含</a:t>
            </a:r>
            <a:r>
              <a:rPr kumimoji="0"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學生答案卡</a:t>
            </a:r>
            <a:r>
              <a:rPr kumimoji="0"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+2</a:t>
            </a:r>
            <a:r>
              <a:rPr kumimoji="0"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份備用卡</a:t>
            </a:r>
            <a:endParaRPr kumimoji="0"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答案卡上套印學生資料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kumimoji="0"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考科、班級、座號及姓名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，學生作答前請仔細核對確認。</a:t>
            </a:r>
            <a:endParaRPr kumimoji="0"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標示貼紙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國語文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黃色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，數學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藍色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，英語文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b="1" dirty="0">
                <a:solidFill>
                  <a:srgbClr val="FF66FF"/>
                </a:solidFill>
                <a:latin typeface="微軟正黑體" pitchFamily="34" charset="-120"/>
                <a:ea typeface="微軟正黑體" pitchFamily="34" charset="-120"/>
              </a:rPr>
              <a:t>粉紅色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Picture 15" descr="C:\文輝\答案卡圖稿(AI)\01_各類大型考試\07_教研院-協助縣市學力檢測\2018年\七年級_數學.JPG">
            <a:extLst>
              <a:ext uri="{FF2B5EF4-FFF2-40B4-BE49-F238E27FC236}">
                <a16:creationId xmlns:a16="http://schemas.microsoft.com/office/drawing/2014/main" id="{DDC08761-DD5A-47B9-8ADC-24F5C9C5E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689725" y="2717800"/>
            <a:ext cx="1889125" cy="2517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15" descr="C:\Users\Sales\Desktop\3.答案卡袋_5年級(紅色字)_數學_淺藍_481袋 44.jpg">
            <a:extLst>
              <a:ext uri="{FF2B5EF4-FFF2-40B4-BE49-F238E27FC236}">
                <a16:creationId xmlns:a16="http://schemas.microsoft.com/office/drawing/2014/main" id="{F3D2C1D7-AAEF-48D6-9C65-F8975F98E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742531" y="3609177"/>
            <a:ext cx="1754188" cy="24717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5">
            <a:extLst>
              <a:ext uri="{FF2B5EF4-FFF2-40B4-BE49-F238E27FC236}">
                <a16:creationId xmlns:a16="http://schemas.microsoft.com/office/drawing/2014/main" id="{F359FA97-93F7-49F8-BFE3-7AE2E40CB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2276475"/>
            <a:ext cx="3119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國小</a:t>
            </a:r>
            <a:r>
              <a:rPr kumimoji="0" lang="en-US" altLang="zh-TW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endParaRPr kumimoji="0" lang="zh-CN" altLang="en-US" b="1" kern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" name="Picture 9" descr="C:\文輝\答案卡圖稿(AI)\01_各類大型考試\07_教研院-協助縣市學力檢測\2018年\00_考題\頁面擷取自-併_數學3_正式卷_1070425.jpg">
            <a:extLst>
              <a:ext uri="{FF2B5EF4-FFF2-40B4-BE49-F238E27FC236}">
                <a16:creationId xmlns:a16="http://schemas.microsoft.com/office/drawing/2014/main" id="{A542C3D0-038E-4970-ABF4-CA3213AA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0750" y="1989138"/>
            <a:ext cx="2519363" cy="35607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10" descr="C:\文輝\答案卡圖稿(AI)\01_各類大型考試\07_教研院-協助縣市學力檢測\2018年\三年級_數學.JPG">
            <a:extLst>
              <a:ext uri="{FF2B5EF4-FFF2-40B4-BE49-F238E27FC236}">
                <a16:creationId xmlns:a16="http://schemas.microsoft.com/office/drawing/2014/main" id="{04E3FEB8-5E77-423A-80E2-9A72CBBD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12913" y="3355975"/>
            <a:ext cx="1890712" cy="25209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9" descr="C:\文輝\答案卡圖稿(AI)\01_各類大型考試\07_教研院-協助縣市學力檢測\2018年\00_考題\頁面擷取自-併_數學3_正式卷_1070425.jpg">
            <a:extLst>
              <a:ext uri="{FF2B5EF4-FFF2-40B4-BE49-F238E27FC236}">
                <a16:creationId xmlns:a16="http://schemas.microsoft.com/office/drawing/2014/main" id="{71BC1293-F878-4105-9AD9-A81E6D68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56038" y="1989138"/>
            <a:ext cx="2519362" cy="35607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10" descr="C:\文輝\答案卡圖稿(AI)\01_各類大型考試\07_教研院-協助縣市學力檢測\2018年\三年級_數學.JPG">
            <a:extLst>
              <a:ext uri="{FF2B5EF4-FFF2-40B4-BE49-F238E27FC236}">
                <a16:creationId xmlns:a16="http://schemas.microsoft.com/office/drawing/2014/main" id="{B5535B75-77C9-4F94-A55F-D3B63E04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65663" y="3355975"/>
            <a:ext cx="1889125" cy="25193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319" name="群組 37">
            <a:extLst>
              <a:ext uri="{FF2B5EF4-FFF2-40B4-BE49-F238E27FC236}">
                <a16:creationId xmlns:a16="http://schemas.microsoft.com/office/drawing/2014/main" id="{BAA857A7-79C0-49E2-973B-4B6FA5E4B48C}"/>
              </a:ext>
            </a:extLst>
          </p:cNvPr>
          <p:cNvGrpSpPr>
            <a:grpSpLocks/>
          </p:cNvGrpSpPr>
          <p:nvPr/>
        </p:nvGrpSpPr>
        <p:grpSpPr bwMode="auto">
          <a:xfrm>
            <a:off x="920750" y="5949950"/>
            <a:ext cx="2303463" cy="792163"/>
            <a:chOff x="1424608" y="5301208"/>
            <a:chExt cx="2304256" cy="792088"/>
          </a:xfrm>
        </p:grpSpPr>
        <p:sp>
          <p:nvSpPr>
            <p:cNvPr id="13331" name="矩形 40">
              <a:extLst>
                <a:ext uri="{FF2B5EF4-FFF2-40B4-BE49-F238E27FC236}">
                  <a16:creationId xmlns:a16="http://schemas.microsoft.com/office/drawing/2014/main" id="{B51F4502-89B3-448F-A43C-A8D4517E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608" y="5301208"/>
              <a:ext cx="1441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kumimoji="0" lang="zh-CN" altLang="en-US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年級</a:t>
              </a:r>
              <a:r>
                <a:rPr kumimoji="0" lang="en-US" altLang="zh-CN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CN" altLang="en-US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國語文</a:t>
              </a:r>
              <a:r>
                <a:rPr kumimoji="0" lang="en-US" altLang="zh-CN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CN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32" name="TextBox 42">
              <a:extLst>
                <a:ext uri="{FF2B5EF4-FFF2-40B4-BE49-F238E27FC236}">
                  <a16:creationId xmlns:a16="http://schemas.microsoft.com/office/drawing/2014/main" id="{43C0D6BA-F9A9-4D9E-81A9-1438AE308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608" y="5591200"/>
              <a:ext cx="230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試題本：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A3X4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答案卡：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規格、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320" name="群組 39">
            <a:extLst>
              <a:ext uri="{FF2B5EF4-FFF2-40B4-BE49-F238E27FC236}">
                <a16:creationId xmlns:a16="http://schemas.microsoft.com/office/drawing/2014/main" id="{C857E878-070A-4432-927B-37C7F8DF8CEB}"/>
              </a:ext>
            </a:extLst>
          </p:cNvPr>
          <p:cNvGrpSpPr>
            <a:grpSpLocks/>
          </p:cNvGrpSpPr>
          <p:nvPr/>
        </p:nvGrpSpPr>
        <p:grpSpPr bwMode="auto">
          <a:xfrm>
            <a:off x="4089400" y="5949950"/>
            <a:ext cx="2303463" cy="792163"/>
            <a:chOff x="1424608" y="5301208"/>
            <a:chExt cx="2304256" cy="792088"/>
          </a:xfrm>
        </p:grpSpPr>
        <p:sp>
          <p:nvSpPr>
            <p:cNvPr id="13329" name="矩形 40">
              <a:extLst>
                <a:ext uri="{FF2B5EF4-FFF2-40B4-BE49-F238E27FC236}">
                  <a16:creationId xmlns:a16="http://schemas.microsoft.com/office/drawing/2014/main" id="{09533B29-A002-4F54-ABE6-6B669D67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608" y="5301208"/>
              <a:ext cx="1441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CN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kumimoji="0" lang="zh-CN" altLang="en-US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級</a:t>
              </a:r>
              <a:r>
                <a:rPr kumimoji="0" lang="en-US" altLang="zh-CN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TW" altLang="en-US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</a:t>
              </a:r>
              <a:r>
                <a:rPr kumimoji="0" lang="en-US" altLang="zh-CN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CN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30" name="TextBox 42">
              <a:extLst>
                <a:ext uri="{FF2B5EF4-FFF2-40B4-BE49-F238E27FC236}">
                  <a16:creationId xmlns:a16="http://schemas.microsoft.com/office/drawing/2014/main" id="{276974A4-57E8-493F-B728-69A7133CA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608" y="5591200"/>
              <a:ext cx="230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試題本：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A3X4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答案卡：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規格、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文本框 5">
            <a:extLst>
              <a:ext uri="{FF2B5EF4-FFF2-40B4-BE49-F238E27FC236}">
                <a16:creationId xmlns:a16="http://schemas.microsoft.com/office/drawing/2014/main" id="{D07241A9-D1BF-4AFA-B3C4-97025026C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88913"/>
            <a:ext cx="37671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試題本及答案卡樣式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3322" name="群組 30">
            <a:extLst>
              <a:ext uri="{FF2B5EF4-FFF2-40B4-BE49-F238E27FC236}">
                <a16:creationId xmlns:a16="http://schemas.microsoft.com/office/drawing/2014/main" id="{60415297-A10A-49EF-916D-2FCA687D95D5}"/>
              </a:ext>
            </a:extLst>
          </p:cNvPr>
          <p:cNvGrpSpPr>
            <a:grpSpLocks/>
          </p:cNvGrpSpPr>
          <p:nvPr/>
        </p:nvGrpSpPr>
        <p:grpSpPr bwMode="auto">
          <a:xfrm>
            <a:off x="6350" y="620713"/>
            <a:ext cx="9899650" cy="90487"/>
            <a:chOff x="-2300" y="5095876"/>
            <a:chExt cx="9908300" cy="106363"/>
          </a:xfrm>
        </p:grpSpPr>
        <p:sp>
          <p:nvSpPr>
            <p:cNvPr id="13325" name="矩形 47">
              <a:extLst>
                <a:ext uri="{FF2B5EF4-FFF2-40B4-BE49-F238E27FC236}">
                  <a16:creationId xmlns:a16="http://schemas.microsoft.com/office/drawing/2014/main" id="{7C1A55C2-2182-4CE0-B0ED-322ADC66B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3326" name="矩形 48">
              <a:extLst>
                <a:ext uri="{FF2B5EF4-FFF2-40B4-BE49-F238E27FC236}">
                  <a16:creationId xmlns:a16="http://schemas.microsoft.com/office/drawing/2014/main" id="{828E8C35-DFC0-4464-BC5E-0D27946C2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3327" name="矩形 50">
              <a:extLst>
                <a:ext uri="{FF2B5EF4-FFF2-40B4-BE49-F238E27FC236}">
                  <a16:creationId xmlns:a16="http://schemas.microsoft.com/office/drawing/2014/main" id="{D4A49898-3133-4414-A8F5-76C3F3AC5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3328" name="矩形 49">
              <a:extLst>
                <a:ext uri="{FF2B5EF4-FFF2-40B4-BE49-F238E27FC236}">
                  <a16:creationId xmlns:a16="http://schemas.microsoft.com/office/drawing/2014/main" id="{D211F45A-5FE2-42E1-BB82-86FE66D9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1" name="文本框 5">
            <a:extLst>
              <a:ext uri="{FF2B5EF4-FFF2-40B4-BE49-F238E27FC236}">
                <a16:creationId xmlns:a16="http://schemas.microsoft.com/office/drawing/2014/main" id="{1AE07841-E2AF-4EC4-8CAA-A71F5794C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692150"/>
            <a:ext cx="71850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試題本</a:t>
            </a:r>
            <a:r>
              <a:rPr kumimoji="0" lang="en-US" altLang="zh-TW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1600" b="1" kern="0" dirty="0">
                <a:latin typeface="微軟正黑體" pitchFamily="34" charset="-120"/>
                <a:ea typeface="微軟正黑體" pitchFamily="34" charset="-120"/>
              </a:rPr>
              <a:t>A4</a:t>
            </a:r>
            <a:r>
              <a:rPr kumimoji="0" lang="zh-TW" altLang="en-US" sz="1600" b="1" kern="0" dirty="0">
                <a:latin typeface="微軟正黑體" pitchFamily="34" charset="-120"/>
                <a:ea typeface="微軟正黑體" pitchFamily="34" charset="-120"/>
              </a:rPr>
              <a:t>規格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、</a:t>
            </a:r>
            <a:r>
              <a:rPr kumimoji="0" lang="zh-TW" altLang="en-US" sz="1600" b="1" kern="0" dirty="0">
                <a:latin typeface="微軟正黑體" pitchFamily="34" charset="-120"/>
                <a:ea typeface="微軟正黑體" pitchFamily="34" charset="-120"/>
              </a:rPr>
              <a:t>雙面黑色印刷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，騎馬釘裝訂成冊。</a:t>
            </a:r>
            <a:endParaRPr kumimoji="0" lang="en-US" altLang="zh-TW" sz="1600" b="1" kern="0" dirty="0">
              <a:latin typeface="微軟正黑體"/>
              <a:ea typeface="微軟正黑體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zh-TW" altLang="en-US" sz="1600" b="1" kern="0" dirty="0">
                <a:solidFill>
                  <a:srgbClr val="0070C0"/>
                </a:solidFill>
                <a:latin typeface="微軟正黑體"/>
                <a:ea typeface="微軟正黑體"/>
              </a:rPr>
              <a:t>答案卡</a:t>
            </a:r>
            <a:r>
              <a:rPr kumimoji="0" lang="en-US" altLang="zh-TW" sz="1600" b="1" kern="0" dirty="0">
                <a:solidFill>
                  <a:srgbClr val="0070C0"/>
                </a:solidFill>
                <a:latin typeface="微軟正黑體"/>
                <a:ea typeface="微軟正黑體"/>
              </a:rPr>
              <a:t>:</a:t>
            </a:r>
            <a:r>
              <a:rPr kumimoji="0"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1600" b="1" kern="0" dirty="0">
                <a:latin typeface="微軟正黑體" pitchFamily="34" charset="-120"/>
                <a:ea typeface="微軟正黑體" pitchFamily="34" charset="-120"/>
              </a:rPr>
              <a:t>對應考科題數共計</a:t>
            </a:r>
            <a:r>
              <a:rPr kumimoji="0" lang="en-US" altLang="zh-TW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種樣式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，</a:t>
            </a:r>
            <a:r>
              <a:rPr kumimoji="0" lang="zh-TW" altLang="en-US" sz="1600" b="1" kern="0" dirty="0">
                <a:solidFill>
                  <a:srgbClr val="FF0000"/>
                </a:solidFill>
                <a:latin typeface="微軟正黑體"/>
                <a:ea typeface="微軟正黑體"/>
              </a:rPr>
              <a:t>不同考科不可替換使用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。</a:t>
            </a:r>
            <a:endParaRPr kumimoji="0" lang="zh-CN" altLang="en-US" sz="1600" b="1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C5B515F7-6A59-47BF-9D51-692BFF6C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557338"/>
            <a:ext cx="31194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國小</a:t>
            </a:r>
            <a:r>
              <a:rPr kumimoji="0" lang="en-US" altLang="zh-TW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endParaRPr kumimoji="0" lang="zh-CN" altLang="en-US" b="1" kern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1367</Words>
  <Application>Microsoft Office PowerPoint</Application>
  <PresentationFormat>A4 紙張 (210x297 公釐)</PresentationFormat>
  <Paragraphs>136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SimSun</vt:lpstr>
      <vt:lpstr>細明體</vt:lpstr>
      <vt:lpstr>微軟正黑體</vt:lpstr>
      <vt:lpstr>新細明體</vt:lpstr>
      <vt:lpstr>標楷體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DartGoal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Ray Hwang</dc:creator>
  <cp:lastModifiedBy>USER</cp:lastModifiedBy>
  <cp:revision>176</cp:revision>
  <dcterms:created xsi:type="dcterms:W3CDTF">2020-03-26T08:24:16Z</dcterms:created>
  <dcterms:modified xsi:type="dcterms:W3CDTF">2021-09-06T05:47:41Z</dcterms:modified>
</cp:coreProperties>
</file>