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4" r:id="rId16"/>
    <p:sldId id="273" r:id="rId17"/>
    <p:sldId id="275" r:id="rId18"/>
    <p:sldId id="276" r:id="rId19"/>
    <p:sldId id="281" r:id="rId20"/>
    <p:sldId id="280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9CE92-37EA-48B7-BFBE-7EA3EEFDCC28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466BD-F4C5-48FF-B428-4BDBDE414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5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CCCF-9C31-4CA1-837D-7F20ABC40E2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8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9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42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11200" y="447676"/>
            <a:ext cx="10922000" cy="5953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588000" y="6505575"/>
            <a:ext cx="1117600" cy="261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F333-D4A2-483D-8D77-5552DB788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8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9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10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4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44CF-37A8-4FE6-89FE-ED3E15A66470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3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BZjhKkkPA&amp;t=404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11808"/>
          <a:stretch/>
        </p:blipFill>
        <p:spPr>
          <a:xfrm>
            <a:off x="4791" y="0"/>
            <a:ext cx="12187209" cy="6858000"/>
          </a:xfrm>
          <a:prstGeom prst="rect">
            <a:avLst/>
          </a:prstGeom>
        </p:spPr>
      </p:pic>
      <p:sp>
        <p:nvSpPr>
          <p:cNvPr id="3" name="TextBox 71">
            <a:extLst>
              <a:ext uri="{FF2B5EF4-FFF2-40B4-BE49-F238E27FC236}">
                <a16:creationId xmlns:a16="http://schemas.microsoft.com/office/drawing/2014/main" xmlns="" id="{CBEA345C-FD11-4776-85CE-CCD2DC29EDBB}"/>
              </a:ext>
            </a:extLst>
          </p:cNvPr>
          <p:cNvSpPr txBox="1"/>
          <p:nvPr/>
        </p:nvSpPr>
        <p:spPr>
          <a:xfrm>
            <a:off x="2928296" y="3282422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家庭教育晨會宣導</a:t>
            </a:r>
            <a:endParaRPr lang="zh-CN" altLang="en-US" sz="6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03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32" y="1355521"/>
            <a:ext cx="6482927" cy="530312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822170" y="5527429"/>
            <a:ext cx="1654414" cy="6149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536614" y="5496026"/>
            <a:ext cx="3009174" cy="646331"/>
            <a:chOff x="4536614" y="5496026"/>
            <a:chExt cx="3009174" cy="646331"/>
          </a:xfrm>
        </p:grpSpPr>
        <p:sp>
          <p:nvSpPr>
            <p:cNvPr id="4" name="文字方塊 3"/>
            <p:cNvSpPr txBox="1"/>
            <p:nvPr/>
          </p:nvSpPr>
          <p:spPr>
            <a:xfrm>
              <a:off x="5011392" y="5496026"/>
              <a:ext cx="2534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測驗分數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分以上</a:t>
              </a:r>
              <a:endPara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影片播放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分鐘以上</a:t>
              </a:r>
              <a:endPara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4538405" y="5562758"/>
              <a:ext cx="540687" cy="54426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89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32" y="1355521"/>
            <a:ext cx="6482927" cy="530312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291987" y="2223510"/>
            <a:ext cx="2031163" cy="861597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2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68" y="1237569"/>
            <a:ext cx="6663194" cy="534611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411257" y="2342779"/>
            <a:ext cx="2031163" cy="861597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8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4" y="1355521"/>
            <a:ext cx="10951597" cy="534672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18212" y="1547649"/>
            <a:ext cx="2358943" cy="988817"/>
            <a:chOff x="6649384" y="5353144"/>
            <a:chExt cx="2888407" cy="1396181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443761" cy="1188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0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1424931"/>
            <a:ext cx="11834191" cy="351515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flipH="1">
            <a:off x="238538" y="2336815"/>
            <a:ext cx="3338395" cy="861597"/>
            <a:chOff x="7044825" y="5277360"/>
            <a:chExt cx="249296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1" y="5561061"/>
              <a:ext cx="1443761" cy="63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848787" y="5473398"/>
              <a:ext cx="1216550" cy="82447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1424931"/>
            <a:ext cx="11834191" cy="351515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804643" y="2776279"/>
            <a:ext cx="4035342" cy="861597"/>
            <a:chOff x="6659122" y="5561061"/>
            <a:chExt cx="4941073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29" y="5561061"/>
              <a:ext cx="3506166" cy="1188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31291" y="5588892"/>
              <a:ext cx="1216550" cy="11608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9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44" y="1203457"/>
            <a:ext cx="7808347" cy="541057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569608" y="5592312"/>
            <a:ext cx="1894008" cy="861596"/>
            <a:chOff x="7204334" y="5641449"/>
            <a:chExt cx="2319118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663054" y="5929754"/>
              <a:ext cx="860398" cy="639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7176504" y="5669279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4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569608" y="5592312"/>
            <a:ext cx="1894008" cy="861596"/>
            <a:chOff x="7204334" y="5641449"/>
            <a:chExt cx="2319118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663054" y="5929754"/>
              <a:ext cx="860398" cy="639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7176504" y="5669279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09" y="427717"/>
            <a:ext cx="6356626" cy="62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62" y="2061534"/>
            <a:ext cx="10001250" cy="30289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211797" y="3398664"/>
            <a:ext cx="1172606" cy="9602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1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11808"/>
          <a:stretch/>
        </p:blipFill>
        <p:spPr>
          <a:xfrm>
            <a:off x="4791" y="0"/>
            <a:ext cx="12187209" cy="6858000"/>
          </a:xfrm>
          <a:prstGeom prst="rect">
            <a:avLst/>
          </a:prstGeom>
        </p:spPr>
      </p:pic>
      <p:sp>
        <p:nvSpPr>
          <p:cNvPr id="3" name="TextBox 71">
            <a:extLst>
              <a:ext uri="{FF2B5EF4-FFF2-40B4-BE49-F238E27FC236}">
                <a16:creationId xmlns:a16="http://schemas.microsoft.com/office/drawing/2014/main" xmlns="" id="{CBEA345C-FD11-4776-85CE-CCD2DC29EDBB}"/>
              </a:ext>
            </a:extLst>
          </p:cNvPr>
          <p:cNvSpPr txBox="1"/>
          <p:nvPr/>
        </p:nvSpPr>
        <p:spPr>
          <a:xfrm>
            <a:off x="3604157" y="3226763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家庭教育宣導</a:t>
            </a:r>
            <a:endParaRPr lang="zh-CN" altLang="en-US" sz="6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3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971789" y="813536"/>
            <a:ext cx="10048719" cy="460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109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家庭教育研習時數</a:t>
            </a: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每人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4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線上研習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:2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(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)</a:t>
            </a: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時體研習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:2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(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晨會宣導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)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3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0"/>
            <a:ext cx="12192000" cy="6839609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16746"/>
              </p:ext>
            </p:extLst>
          </p:nvPr>
        </p:nvGraphicFramePr>
        <p:xfrm>
          <a:off x="1232643" y="1164055"/>
          <a:ext cx="9618194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4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0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議題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2057" marR="520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學習目標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2057" marR="520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主題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2057" marR="520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家庭教育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2057" marR="520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9088" indent="-3190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具備探究家庭發展、家庭與社會互動關係及家庭資源管理知能。</a:t>
                      </a:r>
                    </a:p>
                    <a:p>
                      <a:pPr marL="319088" indent="-3190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提升積極參與家庭活動的責任感與態度。</a:t>
                      </a:r>
                    </a:p>
                    <a:p>
                      <a:pPr marL="319088" indent="-3190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激發創造家人互動共好的意識與責任，提升家庭生活品質。</a:t>
                      </a:r>
                    </a:p>
                  </a:txBody>
                  <a:tcPr marL="52057" marR="52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2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家庭的組成、發展與 變化。</a:t>
                      </a:r>
                      <a:endParaRPr lang="en-US" altLang="zh-TW" sz="2800" b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2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家人關係與互動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人際互動與親密關係發展。</a:t>
                      </a:r>
                      <a:endParaRPr lang="en-US" altLang="zh-TW" sz="2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家庭資源管理與消費決策。</a:t>
                      </a:r>
                    </a:p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家庭活動與社區參與。</a:t>
                      </a:r>
                    </a:p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indent="-266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57" marR="52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標題 4"/>
          <p:cNvSpPr txBox="1">
            <a:spLocks/>
          </p:cNvSpPr>
          <p:nvPr/>
        </p:nvSpPr>
        <p:spPr bwMode="auto">
          <a:xfrm>
            <a:off x="1415481" y="188640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zh-TW" sz="3400" b="1" kern="0" dirty="0" smtClean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400" b="1" kern="0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年國民基本教育課程綱要</a:t>
            </a:r>
            <a:r>
              <a:rPr lang="en-US" altLang="zh-TW" sz="3400" b="1" kern="0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400" b="1" kern="0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家庭教育議題</a:t>
            </a:r>
          </a:p>
        </p:txBody>
      </p:sp>
    </p:spTree>
    <p:extLst>
      <p:ext uri="{BB962C8B-B14F-4D97-AF65-F5344CB8AC3E}">
        <p14:creationId xmlns:p14="http://schemas.microsoft.com/office/powerpoint/2010/main" val="13005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11808"/>
          <a:stretch/>
        </p:blipFill>
        <p:spPr>
          <a:xfrm>
            <a:off x="4791" y="0"/>
            <a:ext cx="1218720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3169" y="1925445"/>
            <a:ext cx="9144000" cy="196274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影片欣賞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5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0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影片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-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  <a:hlinkClick r:id="rId3"/>
              </a:rPr>
              <a:t>長不大的弟弟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47" y="1697442"/>
            <a:ext cx="100488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96"/>
          <a:stretch/>
        </p:blipFill>
        <p:spPr>
          <a:xfrm>
            <a:off x="0" y="0"/>
            <a:ext cx="12192000" cy="6839609"/>
          </a:xfrm>
          <a:prstGeom prst="rect">
            <a:avLst/>
          </a:prstGeom>
        </p:spPr>
      </p:pic>
      <p:sp>
        <p:nvSpPr>
          <p:cNvPr id="7" name="標題 4"/>
          <p:cNvSpPr txBox="1">
            <a:spLocks/>
          </p:cNvSpPr>
          <p:nvPr/>
        </p:nvSpPr>
        <p:spPr bwMode="auto">
          <a:xfrm>
            <a:off x="1524000" y="777776"/>
            <a:ext cx="925138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TW" altLang="en-US" sz="32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資源運用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063553" y="1412776"/>
          <a:ext cx="8496945" cy="422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307777733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901284603"/>
                    </a:ext>
                  </a:extLst>
                </a:gridCol>
                <a:gridCol w="995204">
                  <a:extLst>
                    <a:ext uri="{9D8B030D-6E8A-4147-A177-3AD203B41FA5}">
                      <a16:colId xmlns="" xmlns:a16="http://schemas.microsoft.com/office/drawing/2014/main" val="1171123024"/>
                    </a:ext>
                  </a:extLst>
                </a:gridCol>
                <a:gridCol w="2677204">
                  <a:extLst>
                    <a:ext uri="{9D8B030D-6E8A-4147-A177-3AD203B41FA5}">
                      <a16:colId xmlns="" xmlns:a16="http://schemas.microsoft.com/office/drawing/2014/main" val="3531933967"/>
                    </a:ext>
                  </a:extLst>
                </a:gridCol>
                <a:gridCol w="2688675">
                  <a:extLst>
                    <a:ext uri="{9D8B030D-6E8A-4147-A177-3AD203B41FA5}">
                      <a16:colId xmlns="" xmlns:a16="http://schemas.microsoft.com/office/drawing/2014/main" val="1742754481"/>
                    </a:ext>
                  </a:extLst>
                </a:gridCol>
                <a:gridCol w="551686">
                  <a:extLst>
                    <a:ext uri="{9D8B030D-6E8A-4147-A177-3AD203B41FA5}">
                      <a16:colId xmlns="" xmlns:a16="http://schemas.microsoft.com/office/drawing/2014/main" val="75506677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</a:rPr>
                        <a:t>內涵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</a:rPr>
                        <a:t>資源類別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</a:rPr>
                        <a:t>資源名稱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</a:rPr>
                        <a:t>內容簡述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>
                          <a:solidFill>
                            <a:schemeClr val="tx1"/>
                          </a:solidFill>
                          <a:effectLst/>
                        </a:rPr>
                        <a:t>運用方式</a:t>
                      </a:r>
                      <a:endParaRPr lang="zh-TW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solidFill>
                            <a:schemeClr val="tx1"/>
                          </a:solidFill>
                          <a:effectLst/>
                        </a:rPr>
                        <a:t>階段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8540969"/>
                  </a:ext>
                </a:extLst>
              </a:tr>
              <a:tr h="2441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家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角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互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動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倫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長不大的弟弟（全國電子，</a:t>
                      </a:r>
                      <a:r>
                        <a:rPr lang="en-US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TW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en-US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姐姐因爸媽工作忙碌，常替代父母照顧弟弟，一路包容著任性的弟弟，但姊弟倆好像沒有因此更親近，直到姐姐因外派須離開臺灣</a:t>
                      </a:r>
                      <a:r>
                        <a:rPr lang="en-US" sz="24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endParaRPr lang="zh-TW" sz="2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老師帶領學生討論合宜的手足互動倫理與實踐家庭責任的方式。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17850" algn="l"/>
                        </a:tabLst>
                      </a:pPr>
                      <a:r>
                        <a:rPr lang="zh-TW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675182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35760" y="152899"/>
            <a:ext cx="4888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PART2</a:t>
            </a:r>
            <a:r>
              <a:rPr lang="zh-TW" altLang="en-US" sz="32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家庭中的角色與互動</a:t>
            </a:r>
          </a:p>
        </p:txBody>
      </p:sp>
    </p:spTree>
    <p:extLst>
      <p:ext uri="{BB962C8B-B14F-4D97-AF65-F5344CB8AC3E}">
        <p14:creationId xmlns:p14="http://schemas.microsoft.com/office/powerpoint/2010/main" val="3674189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807" b="-1"/>
          <a:stretch/>
        </p:blipFill>
        <p:spPr>
          <a:xfrm>
            <a:off x="645381" y="1431236"/>
            <a:ext cx="10901238" cy="501685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9708544" y="1355521"/>
            <a:ext cx="1216550" cy="2140769"/>
            <a:chOff x="9708544" y="1355521"/>
            <a:chExt cx="1216550" cy="2140769"/>
          </a:xfrm>
        </p:grpSpPr>
        <p:sp>
          <p:nvSpPr>
            <p:cNvPr id="5" name="圓角矩形 4"/>
            <p:cNvSpPr/>
            <p:nvPr/>
          </p:nvSpPr>
          <p:spPr>
            <a:xfrm>
              <a:off x="9843713" y="1355521"/>
              <a:ext cx="834887" cy="81103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上箭號 5"/>
            <p:cNvSpPr/>
            <p:nvPr/>
          </p:nvSpPr>
          <p:spPr>
            <a:xfrm>
              <a:off x="9708544" y="2335400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1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1" y="1574463"/>
            <a:ext cx="11084118" cy="440367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967949" y="2424403"/>
            <a:ext cx="7128343" cy="1216550"/>
            <a:chOff x="1967949" y="2424403"/>
            <a:chExt cx="7128343" cy="1216550"/>
          </a:xfrm>
        </p:grpSpPr>
        <p:sp>
          <p:nvSpPr>
            <p:cNvPr id="5" name="圓角矩形 4"/>
            <p:cNvSpPr/>
            <p:nvPr/>
          </p:nvSpPr>
          <p:spPr>
            <a:xfrm>
              <a:off x="3315694" y="2627162"/>
              <a:ext cx="5780598" cy="81103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1940119" y="2452233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43" y="249716"/>
            <a:ext cx="5664564" cy="637695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256062" y="5379008"/>
            <a:ext cx="6476335" cy="1216550"/>
            <a:chOff x="3256062" y="5379008"/>
            <a:chExt cx="6476335" cy="1216550"/>
          </a:xfrm>
        </p:grpSpPr>
        <p:sp>
          <p:nvSpPr>
            <p:cNvPr id="5" name="圓角矩形 4"/>
            <p:cNvSpPr/>
            <p:nvPr/>
          </p:nvSpPr>
          <p:spPr>
            <a:xfrm>
              <a:off x="4675367" y="5828306"/>
              <a:ext cx="5057030" cy="67909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3228232" y="5406838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0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9817"/>
          <a:stretch/>
        </p:blipFill>
        <p:spPr>
          <a:xfrm>
            <a:off x="1784387" y="1521527"/>
            <a:ext cx="7866090" cy="505420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257677" y="1956168"/>
            <a:ext cx="2810786" cy="1216550"/>
            <a:chOff x="6694999" y="5502450"/>
            <a:chExt cx="2810786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18891" y="5739065"/>
              <a:ext cx="1486894" cy="67909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67169" y="5530280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1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04" y="441297"/>
            <a:ext cx="6432595" cy="615426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717237" y="2433098"/>
            <a:ext cx="6667166" cy="2782957"/>
            <a:chOff x="3303769" y="5828305"/>
            <a:chExt cx="6667166" cy="2782957"/>
          </a:xfrm>
        </p:grpSpPr>
        <p:sp>
          <p:nvSpPr>
            <p:cNvPr id="5" name="圓角矩形 4"/>
            <p:cNvSpPr/>
            <p:nvPr/>
          </p:nvSpPr>
          <p:spPr>
            <a:xfrm>
              <a:off x="4675367" y="5828305"/>
              <a:ext cx="5295568" cy="27829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3275939" y="6639338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2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94" y="1355521"/>
            <a:ext cx="8926209" cy="519523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770930" y="1355522"/>
            <a:ext cx="1062364" cy="647869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84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64" y="1355521"/>
            <a:ext cx="8778240" cy="529721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59959" y="1979873"/>
            <a:ext cx="5438691" cy="2035535"/>
            <a:chOff x="6649384" y="5246243"/>
            <a:chExt cx="5927341" cy="1660802"/>
          </a:xfrm>
        </p:grpSpPr>
        <p:sp>
          <p:nvSpPr>
            <p:cNvPr id="5" name="圓角矩形 4"/>
            <p:cNvSpPr/>
            <p:nvPr/>
          </p:nvSpPr>
          <p:spPr>
            <a:xfrm>
              <a:off x="7905910" y="5246243"/>
              <a:ext cx="4670815" cy="166080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301</Words>
  <Application>Microsoft Office PowerPoint</Application>
  <PresentationFormat>寬螢幕</PresentationFormat>
  <Paragraphs>69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微软雅黑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影片欣賞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</dc:creator>
  <cp:lastModifiedBy>win7</cp:lastModifiedBy>
  <cp:revision>11</cp:revision>
  <dcterms:created xsi:type="dcterms:W3CDTF">2020-09-14T01:58:09Z</dcterms:created>
  <dcterms:modified xsi:type="dcterms:W3CDTF">2020-09-22T02:31:04Z</dcterms:modified>
</cp:coreProperties>
</file>